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7" r:id="rId3"/>
    <p:sldId id="276" r:id="rId4"/>
    <p:sldId id="259" r:id="rId5"/>
    <p:sldId id="260" r:id="rId6"/>
    <p:sldId id="261" r:id="rId7"/>
    <p:sldId id="262" r:id="rId8"/>
    <p:sldId id="274" r:id="rId9"/>
    <p:sldId id="263" r:id="rId10"/>
    <p:sldId id="264" r:id="rId11"/>
    <p:sldId id="265" r:id="rId12"/>
    <p:sldId id="266" r:id="rId13"/>
    <p:sldId id="267" r:id="rId14"/>
    <p:sldId id="268" r:id="rId15"/>
    <p:sldId id="269" r:id="rId16"/>
    <p:sldId id="270" r:id="rId17"/>
    <p:sldId id="271" r:id="rId18"/>
    <p:sldId id="272" r:id="rId19"/>
    <p:sldId id="273" r:id="rId20"/>
    <p:sldId id="278" r:id="rId21"/>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52774611188591"/>
          <c:y val="5.7593724304160099E-2"/>
          <c:w val="0.64231583774462564"/>
          <c:h val="0.94240627569584001"/>
        </c:manualLayout>
      </c:layout>
      <c:pie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1A99-4520-AD68-30CEFE00630E}"/>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1A99-4520-AD68-30CEFE00630E}"/>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1A99-4520-AD68-30CEFE00630E}"/>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1A99-4520-AD68-30CEFE00630E}"/>
              </c:ext>
            </c:extLst>
          </c:dPt>
          <c:cat>
            <c:strRef>
              <c:f>Sheet1!$A$2:$A$5</c:f>
              <c:strCache>
                <c:ptCount val="2"/>
                <c:pt idx="0">
                  <c:v>1st Qtr</c:v>
                </c:pt>
                <c:pt idx="1">
                  <c:v>2nd Qtr</c:v>
                </c:pt>
              </c:strCache>
            </c:strRef>
          </c:cat>
          <c:val>
            <c:numRef>
              <c:f>Sheet1!$B$2:$B$5</c:f>
              <c:numCache>
                <c:formatCode>General</c:formatCode>
                <c:ptCount val="4"/>
                <c:pt idx="0">
                  <c:v>35</c:v>
                </c:pt>
                <c:pt idx="1">
                  <c:v>65</c:v>
                </c:pt>
              </c:numCache>
            </c:numRef>
          </c:val>
          <c:extLst>
            <c:ext xmlns:c16="http://schemas.microsoft.com/office/drawing/2014/chart" uri="{C3380CC4-5D6E-409C-BE32-E72D297353CC}">
              <c16:uniqueId val="{00000008-1A99-4520-AD68-30CEFE00630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2209EC-BFF0-4E38-B13D-4394067EFC80}"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4B090-B5AA-4BE7-904B-E528C9C50D3D}" type="slidenum">
              <a:rPr lang="en-US" smtClean="0"/>
              <a:t>‹#›</a:t>
            </a:fld>
            <a:endParaRPr lang="en-US"/>
          </a:p>
        </p:txBody>
      </p:sp>
    </p:spTree>
    <p:extLst>
      <p:ext uri="{BB962C8B-B14F-4D97-AF65-F5344CB8AC3E}">
        <p14:creationId xmlns:p14="http://schemas.microsoft.com/office/powerpoint/2010/main" val="2005691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2209EC-BFF0-4E38-B13D-4394067EFC80}"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4B090-B5AA-4BE7-904B-E528C9C50D3D}" type="slidenum">
              <a:rPr lang="en-US" smtClean="0"/>
              <a:t>‹#›</a:t>
            </a:fld>
            <a:endParaRPr lang="en-US"/>
          </a:p>
        </p:txBody>
      </p:sp>
    </p:spTree>
    <p:extLst>
      <p:ext uri="{BB962C8B-B14F-4D97-AF65-F5344CB8AC3E}">
        <p14:creationId xmlns:p14="http://schemas.microsoft.com/office/powerpoint/2010/main" val="179258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2209EC-BFF0-4E38-B13D-4394067EFC80}"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4B090-B5AA-4BE7-904B-E528C9C50D3D}" type="slidenum">
              <a:rPr lang="en-US" smtClean="0"/>
              <a:t>‹#›</a:t>
            </a:fld>
            <a:endParaRPr lang="en-US"/>
          </a:p>
        </p:txBody>
      </p:sp>
    </p:spTree>
    <p:extLst>
      <p:ext uri="{BB962C8B-B14F-4D97-AF65-F5344CB8AC3E}">
        <p14:creationId xmlns:p14="http://schemas.microsoft.com/office/powerpoint/2010/main" val="1929118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2209EC-BFF0-4E38-B13D-4394067EFC80}"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4B090-B5AA-4BE7-904B-E528C9C50D3D}" type="slidenum">
              <a:rPr lang="en-US" smtClean="0"/>
              <a:t>‹#›</a:t>
            </a:fld>
            <a:endParaRPr lang="en-US"/>
          </a:p>
        </p:txBody>
      </p:sp>
    </p:spTree>
    <p:extLst>
      <p:ext uri="{BB962C8B-B14F-4D97-AF65-F5344CB8AC3E}">
        <p14:creationId xmlns:p14="http://schemas.microsoft.com/office/powerpoint/2010/main" val="269651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12209EC-BFF0-4E38-B13D-4394067EFC80}"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4B090-B5AA-4BE7-904B-E528C9C50D3D}" type="slidenum">
              <a:rPr lang="en-US" smtClean="0"/>
              <a:t>‹#›</a:t>
            </a:fld>
            <a:endParaRPr lang="en-US"/>
          </a:p>
        </p:txBody>
      </p:sp>
    </p:spTree>
    <p:extLst>
      <p:ext uri="{BB962C8B-B14F-4D97-AF65-F5344CB8AC3E}">
        <p14:creationId xmlns:p14="http://schemas.microsoft.com/office/powerpoint/2010/main" val="3432487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2209EC-BFF0-4E38-B13D-4394067EFC80}"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E4B090-B5AA-4BE7-904B-E528C9C50D3D}" type="slidenum">
              <a:rPr lang="en-US" smtClean="0"/>
              <a:t>‹#›</a:t>
            </a:fld>
            <a:endParaRPr lang="en-US"/>
          </a:p>
        </p:txBody>
      </p:sp>
    </p:spTree>
    <p:extLst>
      <p:ext uri="{BB962C8B-B14F-4D97-AF65-F5344CB8AC3E}">
        <p14:creationId xmlns:p14="http://schemas.microsoft.com/office/powerpoint/2010/main" val="295527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2209EC-BFF0-4E38-B13D-4394067EFC80}" type="datetimeFigureOut">
              <a:rPr lang="en-US" smtClean="0"/>
              <a:t>7/10/2024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E4B090-B5AA-4BE7-904B-E528C9C50D3D}" type="slidenum">
              <a:rPr lang="en-US" smtClean="0"/>
              <a:t>‹#›</a:t>
            </a:fld>
            <a:endParaRPr lang="en-US"/>
          </a:p>
        </p:txBody>
      </p:sp>
    </p:spTree>
    <p:extLst>
      <p:ext uri="{BB962C8B-B14F-4D97-AF65-F5344CB8AC3E}">
        <p14:creationId xmlns:p14="http://schemas.microsoft.com/office/powerpoint/2010/main" val="1600084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2209EC-BFF0-4E38-B13D-4394067EFC80}" type="datetimeFigureOut">
              <a:rPr lang="en-US" smtClean="0"/>
              <a:t>7/10/2024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E4B090-B5AA-4BE7-904B-E528C9C50D3D}" type="slidenum">
              <a:rPr lang="en-US" smtClean="0"/>
              <a:t>‹#›</a:t>
            </a:fld>
            <a:endParaRPr lang="en-US"/>
          </a:p>
        </p:txBody>
      </p:sp>
    </p:spTree>
    <p:extLst>
      <p:ext uri="{BB962C8B-B14F-4D97-AF65-F5344CB8AC3E}">
        <p14:creationId xmlns:p14="http://schemas.microsoft.com/office/powerpoint/2010/main" val="279806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2209EC-BFF0-4E38-B13D-4394067EFC80}" type="datetimeFigureOut">
              <a:rPr lang="en-US" smtClean="0"/>
              <a:t>7/10/2024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E4B090-B5AA-4BE7-904B-E528C9C50D3D}" type="slidenum">
              <a:rPr lang="en-US" smtClean="0"/>
              <a:t>‹#›</a:t>
            </a:fld>
            <a:endParaRPr lang="en-US"/>
          </a:p>
        </p:txBody>
      </p:sp>
    </p:spTree>
    <p:extLst>
      <p:ext uri="{BB962C8B-B14F-4D97-AF65-F5344CB8AC3E}">
        <p14:creationId xmlns:p14="http://schemas.microsoft.com/office/powerpoint/2010/main" val="226691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2209EC-BFF0-4E38-B13D-4394067EFC80}"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E4B090-B5AA-4BE7-904B-E528C9C50D3D}" type="slidenum">
              <a:rPr lang="en-US" smtClean="0"/>
              <a:t>‹#›</a:t>
            </a:fld>
            <a:endParaRPr lang="en-US"/>
          </a:p>
        </p:txBody>
      </p:sp>
    </p:spTree>
    <p:extLst>
      <p:ext uri="{BB962C8B-B14F-4D97-AF65-F5344CB8AC3E}">
        <p14:creationId xmlns:p14="http://schemas.microsoft.com/office/powerpoint/2010/main" val="2724706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2209EC-BFF0-4E38-B13D-4394067EFC80}"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E4B090-B5AA-4BE7-904B-E528C9C50D3D}" type="slidenum">
              <a:rPr lang="en-US" smtClean="0"/>
              <a:t>‹#›</a:t>
            </a:fld>
            <a:endParaRPr lang="en-US"/>
          </a:p>
        </p:txBody>
      </p:sp>
    </p:spTree>
    <p:extLst>
      <p:ext uri="{BB962C8B-B14F-4D97-AF65-F5344CB8AC3E}">
        <p14:creationId xmlns:p14="http://schemas.microsoft.com/office/powerpoint/2010/main" val="105370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2209EC-BFF0-4E38-B13D-4394067EFC80}" type="datetimeFigureOut">
              <a:rPr lang="en-US" smtClean="0"/>
              <a:t>7/10/2024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4B090-B5AA-4BE7-904B-E528C9C50D3D}" type="slidenum">
              <a:rPr lang="en-US" smtClean="0"/>
              <a:t>‹#›</a:t>
            </a:fld>
            <a:endParaRPr lang="en-US"/>
          </a:p>
        </p:txBody>
      </p:sp>
    </p:spTree>
    <p:extLst>
      <p:ext uri="{BB962C8B-B14F-4D97-AF65-F5344CB8AC3E}">
        <p14:creationId xmlns:p14="http://schemas.microsoft.com/office/powerpoint/2010/main" val="1915268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519" y="119658"/>
            <a:ext cx="11509513" cy="2785378"/>
          </a:xfrm>
          <a:prstGeom prst="rect">
            <a:avLst/>
          </a:prstGeom>
          <a:solidFill>
            <a:schemeClr val="bg1">
              <a:lumMod val="95000"/>
            </a:schemeClr>
          </a:solidFill>
        </p:spPr>
        <p:txBody>
          <a:bodyPr wrap="square" rtlCol="0">
            <a:spAutoFit/>
          </a:bodyPr>
          <a:lstStyle/>
          <a:p>
            <a:pPr algn="ctr"/>
            <a:r>
              <a:rPr lang="en-US" sz="2500" b="1" dirty="0" smtClean="0">
                <a:solidFill>
                  <a:srgbClr val="0070C0"/>
                </a:solidFill>
                <a:latin typeface="Georgia" panose="02040502050405020303" pitchFamily="18" charset="0"/>
              </a:rPr>
              <a:t>Draft Bank Customised Product </a:t>
            </a:r>
          </a:p>
          <a:p>
            <a:pPr algn="ctr"/>
            <a:r>
              <a:rPr lang="en-US" sz="2500" b="1" dirty="0" smtClean="0">
                <a:solidFill>
                  <a:srgbClr val="0070C0"/>
                </a:solidFill>
                <a:latin typeface="Georgia" panose="02040502050405020303" pitchFamily="18" charset="0"/>
              </a:rPr>
              <a:t>for </a:t>
            </a:r>
          </a:p>
          <a:p>
            <a:pPr algn="ctr"/>
            <a:r>
              <a:rPr lang="en-US" sz="2500" b="1" dirty="0" smtClean="0">
                <a:solidFill>
                  <a:srgbClr val="0070C0"/>
                </a:solidFill>
                <a:latin typeface="Georgia" panose="02040502050405020303" pitchFamily="18" charset="0"/>
              </a:rPr>
              <a:t>Agri &amp; Allied Sector </a:t>
            </a:r>
          </a:p>
          <a:p>
            <a:pPr algn="ctr"/>
            <a:r>
              <a:rPr lang="en-US" sz="2500" b="1" dirty="0" smtClean="0">
                <a:solidFill>
                  <a:srgbClr val="0070C0"/>
                </a:solidFill>
                <a:latin typeface="Georgia" panose="02040502050405020303" pitchFamily="18" charset="0"/>
              </a:rPr>
              <a:t>for </a:t>
            </a:r>
          </a:p>
          <a:p>
            <a:pPr algn="ctr"/>
            <a:r>
              <a:rPr lang="en-US" sz="2500" b="1" dirty="0" smtClean="0">
                <a:solidFill>
                  <a:srgbClr val="0070C0"/>
                </a:solidFill>
                <a:latin typeface="Georgia" panose="02040502050405020303" pitchFamily="18" charset="0"/>
              </a:rPr>
              <a:t>Priority Sector Lending (PSL) </a:t>
            </a:r>
          </a:p>
          <a:p>
            <a:pPr algn="ctr"/>
            <a:r>
              <a:rPr lang="en-US" sz="2500" b="1" dirty="0" smtClean="0">
                <a:solidFill>
                  <a:srgbClr val="0070C0"/>
                </a:solidFill>
                <a:latin typeface="Georgia" panose="02040502050405020303" pitchFamily="18" charset="0"/>
              </a:rPr>
              <a:t>predominated by </a:t>
            </a:r>
          </a:p>
          <a:p>
            <a:pPr algn="ctr"/>
            <a:r>
              <a:rPr lang="en-US" sz="2500" b="1" dirty="0" smtClean="0">
                <a:solidFill>
                  <a:schemeClr val="accent6">
                    <a:lumMod val="50000"/>
                  </a:schemeClr>
                </a:solidFill>
                <a:latin typeface="Georgia" panose="02040502050405020303" pitchFamily="18" charset="0"/>
              </a:rPr>
              <a:t>Organised Small &amp; Marginal Farmers</a:t>
            </a:r>
            <a:endParaRPr lang="en-US" sz="2500" b="1" dirty="0">
              <a:solidFill>
                <a:schemeClr val="accent6">
                  <a:lumMod val="50000"/>
                </a:schemeClr>
              </a:solidFill>
              <a:latin typeface="Georgia" panose="02040502050405020303" pitchFamily="18" charset="0"/>
            </a:endParaRPr>
          </a:p>
        </p:txBody>
      </p:sp>
      <p:sp>
        <p:nvSpPr>
          <p:cNvPr id="5" name="TextBox 4"/>
          <p:cNvSpPr txBox="1"/>
          <p:nvPr/>
        </p:nvSpPr>
        <p:spPr>
          <a:xfrm>
            <a:off x="2792895" y="5421784"/>
            <a:ext cx="6589643" cy="1246495"/>
          </a:xfrm>
          <a:prstGeom prst="rect">
            <a:avLst/>
          </a:prstGeom>
          <a:noFill/>
        </p:spPr>
        <p:txBody>
          <a:bodyPr wrap="square" rtlCol="0">
            <a:spAutoFit/>
          </a:bodyPr>
          <a:lstStyle/>
          <a:p>
            <a:pPr algn="ctr"/>
            <a:r>
              <a:rPr lang="en-US" sz="1500" b="1" dirty="0" smtClean="0">
                <a:solidFill>
                  <a:srgbClr val="C00000"/>
                </a:solidFill>
                <a:latin typeface="Cambria" pitchFamily="18" charset="0"/>
                <a:ea typeface="Cambria" pitchFamily="18" charset="0"/>
              </a:rPr>
              <a:t>Presented by</a:t>
            </a:r>
          </a:p>
          <a:p>
            <a:pPr algn="ctr"/>
            <a:endParaRPr lang="en-US" sz="1500" b="1" dirty="0" smtClean="0">
              <a:solidFill>
                <a:srgbClr val="C00000"/>
              </a:solidFill>
              <a:latin typeface="Cambria" pitchFamily="18" charset="0"/>
              <a:ea typeface="Cambria" pitchFamily="18" charset="0"/>
            </a:endParaRPr>
          </a:p>
          <a:p>
            <a:pPr algn="ctr"/>
            <a:endParaRPr lang="en-US" sz="1500" b="1" dirty="0">
              <a:solidFill>
                <a:srgbClr val="C00000"/>
              </a:solidFill>
              <a:latin typeface="Cambria" pitchFamily="18" charset="0"/>
              <a:ea typeface="Cambria" pitchFamily="18" charset="0"/>
            </a:endParaRPr>
          </a:p>
          <a:p>
            <a:pPr algn="ctr"/>
            <a:endParaRPr lang="en-US" sz="1500" b="1" dirty="0" smtClean="0">
              <a:solidFill>
                <a:srgbClr val="C00000"/>
              </a:solidFill>
              <a:latin typeface="Cambria" pitchFamily="18" charset="0"/>
              <a:ea typeface="Cambria" pitchFamily="18" charset="0"/>
            </a:endParaRPr>
          </a:p>
          <a:p>
            <a:pPr algn="ctr"/>
            <a:r>
              <a:rPr lang="en-US" sz="1500" b="1" dirty="0" smtClean="0">
                <a:solidFill>
                  <a:srgbClr val="C00000"/>
                </a:solidFill>
                <a:latin typeface="Cambria" pitchFamily="18" charset="0"/>
                <a:ea typeface="Cambria" pitchFamily="18" charset="0"/>
              </a:rPr>
              <a:t>Associated Tea &amp; Agro Management Services Pvt. Ltd., Guwahati</a:t>
            </a:r>
            <a:endParaRPr lang="en-US" sz="1500" b="1" dirty="0">
              <a:solidFill>
                <a:srgbClr val="C00000"/>
              </a:solidFill>
              <a:latin typeface="Cambria" pitchFamily="18" charset="0"/>
              <a:ea typeface="Cambria"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3090" y="5777886"/>
            <a:ext cx="949252" cy="534290"/>
          </a:xfrm>
          <a:prstGeom prst="rect">
            <a:avLst/>
          </a:prstGeom>
        </p:spPr>
      </p:pic>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951893" y="3299463"/>
            <a:ext cx="2448228" cy="1836171"/>
          </a:xfrm>
          <a:prstGeom prst="rect">
            <a:avLst/>
          </a:prstGeom>
        </p:spPr>
      </p:pic>
      <p:grpSp>
        <p:nvGrpSpPr>
          <p:cNvPr id="11" name="Group 10"/>
          <p:cNvGrpSpPr/>
          <p:nvPr/>
        </p:nvGrpSpPr>
        <p:grpSpPr>
          <a:xfrm>
            <a:off x="3766637" y="3533555"/>
            <a:ext cx="2194167" cy="1460256"/>
            <a:chOff x="4990632" y="3534508"/>
            <a:chExt cx="2194167" cy="1460256"/>
          </a:xfrm>
        </p:grpSpPr>
        <p:pic>
          <p:nvPicPr>
            <p:cNvPr id="7" name="Picture 6"/>
            <p:cNvPicPr>
              <a:picLocks noChangeAspect="1"/>
            </p:cNvPicPr>
            <p:nvPr/>
          </p:nvPicPr>
          <p:blipFill>
            <a:blip r:embed="rId4"/>
            <a:stretch>
              <a:fillRect/>
            </a:stretch>
          </p:blipFill>
          <p:spPr>
            <a:xfrm>
              <a:off x="4990632" y="3534508"/>
              <a:ext cx="2194167" cy="1460256"/>
            </a:xfrm>
            <a:prstGeom prst="rect">
              <a:avLst/>
            </a:prstGeom>
          </p:spPr>
        </p:pic>
        <p:sp>
          <p:nvSpPr>
            <p:cNvPr id="8" name="TextBox 7"/>
            <p:cNvSpPr txBox="1"/>
            <p:nvPr/>
          </p:nvSpPr>
          <p:spPr>
            <a:xfrm rot="339472">
              <a:off x="5130030" y="4136483"/>
              <a:ext cx="1212304" cy="461665"/>
            </a:xfrm>
            <a:prstGeom prst="rect">
              <a:avLst/>
            </a:prstGeom>
            <a:noFill/>
            <a:scene3d>
              <a:camera prst="isometricOffAxis2Left"/>
              <a:lightRig rig="threePt" dir="t"/>
            </a:scene3d>
          </p:spPr>
          <p:txBody>
            <a:bodyPr wrap="square" rtlCol="0">
              <a:spAutoFit/>
            </a:bodyPr>
            <a:lstStyle/>
            <a:p>
              <a:pPr algn="ctr"/>
              <a:r>
                <a:rPr lang="en-US" sz="1200" b="1" dirty="0" smtClean="0">
                  <a:latin typeface="Georgia" panose="02040502050405020303" pitchFamily="18" charset="0"/>
                </a:rPr>
                <a:t>Bank Product</a:t>
              </a:r>
              <a:endParaRPr lang="en-US" sz="1200" b="1" dirty="0">
                <a:latin typeface="Georgia" panose="02040502050405020303" pitchFamily="18" charset="0"/>
              </a:endParaRPr>
            </a:p>
          </p:txBody>
        </p:sp>
        <p:sp>
          <p:nvSpPr>
            <p:cNvPr id="10" name="TextBox 9"/>
            <p:cNvSpPr txBox="1"/>
            <p:nvPr/>
          </p:nvSpPr>
          <p:spPr>
            <a:xfrm>
              <a:off x="5822828" y="4154067"/>
              <a:ext cx="1212304" cy="461665"/>
            </a:xfrm>
            <a:prstGeom prst="rect">
              <a:avLst/>
            </a:prstGeom>
            <a:noFill/>
            <a:scene3d>
              <a:camera prst="isometricOffAxis1Right"/>
              <a:lightRig rig="threePt" dir="t"/>
            </a:scene3d>
          </p:spPr>
          <p:txBody>
            <a:bodyPr wrap="square" rtlCol="0">
              <a:spAutoFit/>
            </a:bodyPr>
            <a:lstStyle/>
            <a:p>
              <a:pPr algn="ctr"/>
              <a:r>
                <a:rPr lang="en-US" sz="1200" b="1" dirty="0" smtClean="0">
                  <a:latin typeface="Georgia" panose="02040502050405020303" pitchFamily="18" charset="0"/>
                </a:rPr>
                <a:t>Bank Product</a:t>
              </a:r>
              <a:endParaRPr lang="en-US" sz="1200" b="1" dirty="0">
                <a:latin typeface="Georgia" panose="02040502050405020303" pitchFamily="18" charset="0"/>
              </a:endParaRPr>
            </a:p>
          </p:txBody>
        </p:sp>
      </p:grpSp>
      <p:sp>
        <p:nvSpPr>
          <p:cNvPr id="9" name="Right Arrow 8"/>
          <p:cNvSpPr/>
          <p:nvPr/>
        </p:nvSpPr>
        <p:spPr>
          <a:xfrm>
            <a:off x="3225332" y="4119371"/>
            <a:ext cx="802562" cy="333858"/>
          </a:xfrm>
          <a:prstGeom prst="rightArrow">
            <a:avLst/>
          </a:prstGeom>
          <a:solidFill>
            <a:schemeClr val="accent6">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708200" y="4119371"/>
            <a:ext cx="802562" cy="333858"/>
          </a:xfrm>
          <a:prstGeom prst="rightArrow">
            <a:avLst/>
          </a:prstGeom>
          <a:solidFill>
            <a:schemeClr val="accent6">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5"/>
          <a:srcRect b="7891"/>
          <a:stretch/>
        </p:blipFill>
        <p:spPr>
          <a:xfrm>
            <a:off x="9645338" y="3191186"/>
            <a:ext cx="1329607" cy="865447"/>
          </a:xfrm>
          <a:prstGeom prst="rect">
            <a:avLst/>
          </a:prstGeom>
        </p:spPr>
      </p:pic>
      <p:pic>
        <p:nvPicPr>
          <p:cNvPr id="12" name="Picture 11"/>
          <p:cNvPicPr>
            <a:picLocks noChangeAspect="1"/>
          </p:cNvPicPr>
          <p:nvPr/>
        </p:nvPicPr>
        <p:blipFill rotWithShape="1">
          <a:blip r:embed="rId6">
            <a:clrChange>
              <a:clrFrom>
                <a:srgbClr val="FFFFFF"/>
              </a:clrFrom>
              <a:clrTo>
                <a:srgbClr val="FFFFFF">
                  <a:alpha val="0"/>
                </a:srgbClr>
              </a:clrTo>
            </a:clrChange>
          </a:blip>
          <a:srcRect t="28377"/>
          <a:stretch/>
        </p:blipFill>
        <p:spPr>
          <a:xfrm>
            <a:off x="9645338" y="4247476"/>
            <a:ext cx="1340809" cy="960322"/>
          </a:xfrm>
          <a:prstGeom prst="rect">
            <a:avLst/>
          </a:prstGeom>
        </p:spPr>
      </p:pic>
      <p:pic>
        <p:nvPicPr>
          <p:cNvPr id="16" name="Picture 15"/>
          <p:cNvPicPr preferRelativeResize="0">
            <a:picLocks/>
          </p:cNvPicPr>
          <p:nvPr/>
        </p:nvPicPr>
        <p:blipFill rotWithShape="1">
          <a:blip r:embed="rId7">
            <a:extLst>
              <a:ext uri="{BEBA8EAE-BF5A-486C-A8C5-ECC9F3942E4B}">
                <a14:imgProps xmlns:a14="http://schemas.microsoft.com/office/drawing/2010/main">
                  <a14:imgLayer r:embed="rId8">
                    <a14:imgEffect>
                      <a14:backgroundRemoval t="2031" b="98542" l="9884" r="89858">
                        <a14:foregroundMark x1="51873" y1="56458" x2="45801" y2="69010"/>
                        <a14:foregroundMark x1="41150" y1="54115" x2="42571" y2="88906"/>
                        <a14:foregroundMark x1="53295" y1="56198" x2="59367" y2="88594"/>
                        <a14:foregroundMark x1="54716" y1="46563" x2="58269" y2="62292"/>
                        <a14:foregroundMark x1="52196" y1="57344" x2="52196" y2="68177"/>
                        <a14:foregroundMark x1="40052" y1="64375" x2="40762" y2="78073"/>
                        <a14:foregroundMark x1="34367" y1="88594" x2="61111" y2="91823"/>
                        <a14:foregroundMark x1="70090" y1="89167" x2="60078" y2="94167"/>
                        <a14:foregroundMark x1="33269" y1="90938" x2="42183" y2="94427"/>
                        <a14:foregroundMark x1="49742" y1="84792" x2="47545" y2="89792"/>
                        <a14:foregroundMark x1="42959" y1="95313" x2="51486" y2="95313"/>
                      </a14:backgroundRemoval>
                    </a14:imgEffect>
                  </a14:imgLayer>
                </a14:imgProps>
              </a:ext>
            </a:extLst>
          </a:blip>
          <a:srcRect l="24823" r="23277"/>
          <a:stretch/>
        </p:blipFill>
        <p:spPr>
          <a:xfrm flipH="1">
            <a:off x="7498849" y="3087328"/>
            <a:ext cx="968516" cy="2334456"/>
          </a:xfrm>
          <a:prstGeom prst="rect">
            <a:avLst/>
          </a:prstGeom>
        </p:spPr>
      </p:pic>
      <p:pic>
        <p:nvPicPr>
          <p:cNvPr id="17" name="Picture 2" descr="Happy Farmers In Maharashtra: Over 29 Royalty-Free Licensable Stock Vectors  &amp; Vector Art | Shutterstock"/>
          <p:cNvPicPr>
            <a:picLocks noChangeAspect="1" noChangeArrowheads="1"/>
          </p:cNvPicPr>
          <p:nvPr/>
        </p:nvPicPr>
        <p:blipFill rotWithShape="1">
          <a:blip r:embed="rId9">
            <a:extLst>
              <a:ext uri="{28A0092B-C50C-407E-A947-70E740481C1C}">
                <a14:useLocalDpi xmlns:a14="http://schemas.microsoft.com/office/drawing/2010/main" val="0"/>
              </a:ext>
            </a:extLst>
          </a:blip>
          <a:srcRect b="7138"/>
          <a:stretch/>
        </p:blipFill>
        <p:spPr bwMode="auto">
          <a:xfrm flipH="1">
            <a:off x="6702284" y="3174337"/>
            <a:ext cx="720606" cy="2178692"/>
          </a:xfrm>
          <a:prstGeom prst="rect">
            <a:avLst/>
          </a:prstGeom>
          <a:noFill/>
          <a:extLst>
            <a:ext uri="{909E8E84-426E-40DD-AFC4-6F175D3DCCD1}">
              <a14:hiddenFill xmlns:a14="http://schemas.microsoft.com/office/drawing/2010/main">
                <a:solidFill>
                  <a:srgbClr val="FFFFFF"/>
                </a:solidFill>
              </a14:hiddenFill>
            </a:ext>
          </a:extLst>
        </p:spPr>
      </p:pic>
      <p:sp>
        <p:nvSpPr>
          <p:cNvPr id="18" name="Right Arrow 17"/>
          <p:cNvSpPr/>
          <p:nvPr/>
        </p:nvSpPr>
        <p:spPr>
          <a:xfrm>
            <a:off x="8536626" y="4113511"/>
            <a:ext cx="802562" cy="333858"/>
          </a:xfrm>
          <a:prstGeom prst="rightArrow">
            <a:avLst/>
          </a:prstGeom>
          <a:solidFill>
            <a:schemeClr val="accent6">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7726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870177" y="3241686"/>
            <a:ext cx="1242392" cy="6858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959630" y="3380834"/>
            <a:ext cx="1063487" cy="369332"/>
          </a:xfrm>
          <a:prstGeom prst="rect">
            <a:avLst/>
          </a:prstGeom>
          <a:solidFill>
            <a:srgbClr val="C00000"/>
          </a:solidFill>
        </p:spPr>
        <p:txBody>
          <a:bodyPr wrap="square" rtlCol="0">
            <a:spAutoFit/>
          </a:bodyPr>
          <a:lstStyle/>
          <a:p>
            <a:pPr algn="ctr"/>
            <a:r>
              <a:rPr lang="en-US" b="1" dirty="0" smtClean="0">
                <a:solidFill>
                  <a:schemeClr val="bg1"/>
                </a:solidFill>
                <a:latin typeface="Cambria" pitchFamily="18" charset="0"/>
                <a:ea typeface="Cambria" pitchFamily="18" charset="0"/>
              </a:rPr>
              <a:t>FPC</a:t>
            </a:r>
            <a:endParaRPr lang="en-US" b="1" dirty="0">
              <a:solidFill>
                <a:schemeClr val="bg1"/>
              </a:solidFill>
              <a:latin typeface="Cambria" pitchFamily="18" charset="0"/>
              <a:ea typeface="Cambria" pitchFamily="18" charset="0"/>
            </a:endParaRPr>
          </a:p>
        </p:txBody>
      </p:sp>
      <p:sp>
        <p:nvSpPr>
          <p:cNvPr id="18" name="Right Arrow 17"/>
          <p:cNvSpPr/>
          <p:nvPr/>
        </p:nvSpPr>
        <p:spPr>
          <a:xfrm>
            <a:off x="6125797" y="3311905"/>
            <a:ext cx="1023731" cy="27829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srcRect/>
          <a:stretch>
            <a:fillRect/>
          </a:stretch>
        </p:blipFill>
        <p:spPr bwMode="auto">
          <a:xfrm>
            <a:off x="7198631" y="2801899"/>
            <a:ext cx="1418603" cy="1578446"/>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20" name="TextBox 19"/>
          <p:cNvSpPr txBox="1"/>
          <p:nvPr/>
        </p:nvSpPr>
        <p:spPr>
          <a:xfrm>
            <a:off x="6818251" y="4388006"/>
            <a:ext cx="2365513" cy="338554"/>
          </a:xfrm>
          <a:prstGeom prst="rect">
            <a:avLst/>
          </a:prstGeom>
          <a:noFill/>
          <a:ln>
            <a:noFill/>
          </a:ln>
        </p:spPr>
        <p:txBody>
          <a:bodyPr wrap="square" rtlCol="0">
            <a:spAutoFit/>
          </a:bodyPr>
          <a:lstStyle/>
          <a:p>
            <a:r>
              <a:rPr lang="en-US" sz="1600" b="1" dirty="0" smtClean="0">
                <a:solidFill>
                  <a:srgbClr val="00B050"/>
                </a:solidFill>
                <a:latin typeface="Cambria" pitchFamily="18" charset="0"/>
                <a:ea typeface="Cambria" pitchFamily="18" charset="0"/>
              </a:rPr>
              <a:t>Modern Mini Rice Mill</a:t>
            </a:r>
            <a:endParaRPr lang="en-US" sz="1600" b="1" dirty="0">
              <a:solidFill>
                <a:srgbClr val="00B050"/>
              </a:solidFill>
              <a:latin typeface="Cambria" pitchFamily="18" charset="0"/>
              <a:ea typeface="Cambria" pitchFamily="18" charset="0"/>
            </a:endParaRPr>
          </a:p>
        </p:txBody>
      </p:sp>
      <p:sp>
        <p:nvSpPr>
          <p:cNvPr id="21" name="Right Arrow 20"/>
          <p:cNvSpPr/>
          <p:nvPr/>
        </p:nvSpPr>
        <p:spPr>
          <a:xfrm>
            <a:off x="8663557" y="3447100"/>
            <a:ext cx="1023731" cy="278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srcRect/>
          <a:stretch>
            <a:fillRect/>
          </a:stretch>
        </p:blipFill>
        <p:spPr bwMode="auto">
          <a:xfrm>
            <a:off x="9716123" y="2784488"/>
            <a:ext cx="1787634" cy="1659834"/>
          </a:xfrm>
          <a:prstGeom prst="rect">
            <a:avLst/>
          </a:prstGeom>
          <a:noFill/>
          <a:ln w="9525">
            <a:noFill/>
            <a:miter lim="800000"/>
            <a:headEnd/>
            <a:tailEnd/>
          </a:ln>
          <a:effectLst/>
        </p:spPr>
      </p:pic>
      <p:sp>
        <p:nvSpPr>
          <p:cNvPr id="23" name="TextBox 22"/>
          <p:cNvSpPr txBox="1"/>
          <p:nvPr/>
        </p:nvSpPr>
        <p:spPr>
          <a:xfrm>
            <a:off x="9485218" y="4401260"/>
            <a:ext cx="2365513" cy="338554"/>
          </a:xfrm>
          <a:prstGeom prst="rect">
            <a:avLst/>
          </a:prstGeom>
          <a:noFill/>
          <a:ln>
            <a:noFill/>
          </a:ln>
        </p:spPr>
        <p:txBody>
          <a:bodyPr wrap="square" rtlCol="0">
            <a:spAutoFit/>
          </a:bodyPr>
          <a:lstStyle/>
          <a:p>
            <a:pPr algn="ctr"/>
            <a:r>
              <a:rPr lang="en-US" sz="1600" b="1" dirty="0" smtClean="0">
                <a:solidFill>
                  <a:srgbClr val="00B050"/>
                </a:solidFill>
                <a:latin typeface="Cambria" pitchFamily="18" charset="0"/>
                <a:ea typeface="Cambria" pitchFamily="18" charset="0"/>
              </a:rPr>
              <a:t>Market</a:t>
            </a:r>
            <a:endParaRPr lang="en-US" sz="1600" b="1" dirty="0">
              <a:solidFill>
                <a:srgbClr val="00B050"/>
              </a:solidFill>
              <a:latin typeface="Cambria" pitchFamily="18" charset="0"/>
              <a:ea typeface="Cambria" pitchFamily="18" charset="0"/>
            </a:endParaRPr>
          </a:p>
        </p:txBody>
      </p:sp>
      <p:sp>
        <p:nvSpPr>
          <p:cNvPr id="29" name="TextBox 28"/>
          <p:cNvSpPr txBox="1"/>
          <p:nvPr/>
        </p:nvSpPr>
        <p:spPr>
          <a:xfrm>
            <a:off x="4581939" y="1492401"/>
            <a:ext cx="1232452" cy="369332"/>
          </a:xfrm>
          <a:prstGeom prst="rect">
            <a:avLst/>
          </a:prstGeom>
          <a:noFill/>
          <a:ln w="38100">
            <a:solidFill>
              <a:schemeClr val="tx1"/>
            </a:solidFill>
          </a:ln>
        </p:spPr>
        <p:txBody>
          <a:bodyPr wrap="square" rtlCol="0">
            <a:spAutoFit/>
          </a:bodyPr>
          <a:lstStyle/>
          <a:p>
            <a:pPr algn="ctr"/>
            <a:r>
              <a:rPr lang="en-US" b="1" dirty="0" smtClean="0">
                <a:latin typeface="Cambria" pitchFamily="18" charset="0"/>
                <a:ea typeface="Cambria" pitchFamily="18" charset="0"/>
              </a:rPr>
              <a:t>Bank</a:t>
            </a:r>
            <a:endParaRPr lang="en-US" b="1" dirty="0">
              <a:latin typeface="Cambria" pitchFamily="18" charset="0"/>
              <a:ea typeface="Cambria" pitchFamily="18" charset="0"/>
            </a:endParaRPr>
          </a:p>
        </p:txBody>
      </p:sp>
      <p:sp>
        <p:nvSpPr>
          <p:cNvPr id="32" name="Right Arrow 31"/>
          <p:cNvSpPr/>
          <p:nvPr/>
        </p:nvSpPr>
        <p:spPr>
          <a:xfrm rot="5400000">
            <a:off x="4736798" y="2389386"/>
            <a:ext cx="1308650" cy="2435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6200000">
            <a:off x="4605123" y="2310725"/>
            <a:ext cx="1262269" cy="338554"/>
          </a:xfrm>
          <a:prstGeom prst="rect">
            <a:avLst/>
          </a:prstGeom>
          <a:noFill/>
        </p:spPr>
        <p:txBody>
          <a:bodyPr wrap="square" rtlCol="0">
            <a:spAutoFit/>
          </a:bodyPr>
          <a:lstStyle/>
          <a:p>
            <a:r>
              <a:rPr lang="en-US" sz="1600" b="1" dirty="0" smtClean="0">
                <a:latin typeface="Cambria" pitchFamily="18" charset="0"/>
                <a:ea typeface="Cambria" pitchFamily="18" charset="0"/>
              </a:rPr>
              <a:t>Term Loan</a:t>
            </a:r>
            <a:endParaRPr lang="en-US" sz="1600" b="1" dirty="0">
              <a:latin typeface="Cambria" pitchFamily="18" charset="0"/>
              <a:ea typeface="Cambria" pitchFamily="18" charset="0"/>
            </a:endParaRPr>
          </a:p>
        </p:txBody>
      </p:sp>
      <p:sp>
        <p:nvSpPr>
          <p:cNvPr id="34" name="Right Arrow 33"/>
          <p:cNvSpPr/>
          <p:nvPr/>
        </p:nvSpPr>
        <p:spPr>
          <a:xfrm>
            <a:off x="6125826" y="3610077"/>
            <a:ext cx="1023731" cy="2782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766313" y="3251627"/>
            <a:ext cx="735496" cy="338554"/>
          </a:xfrm>
          <a:prstGeom prst="rect">
            <a:avLst/>
          </a:prstGeom>
          <a:noFill/>
        </p:spPr>
        <p:txBody>
          <a:bodyPr wrap="square" rtlCol="0">
            <a:spAutoFit/>
          </a:bodyPr>
          <a:lstStyle/>
          <a:p>
            <a:r>
              <a:rPr lang="en-US" sz="1600" b="1" dirty="0" smtClean="0">
                <a:latin typeface="Cambria" pitchFamily="18" charset="0"/>
                <a:ea typeface="Cambria" pitchFamily="18" charset="0"/>
              </a:rPr>
              <a:t>Rice</a:t>
            </a:r>
            <a:endParaRPr lang="en-US" sz="1600" b="1" dirty="0">
              <a:latin typeface="Cambria" pitchFamily="18" charset="0"/>
              <a:ea typeface="Cambria" pitchFamily="18" charset="0"/>
            </a:endParaRPr>
          </a:p>
        </p:txBody>
      </p:sp>
      <p:cxnSp>
        <p:nvCxnSpPr>
          <p:cNvPr id="38" name="Straight Arrow Connector 37"/>
          <p:cNvCxnSpPr/>
          <p:nvPr/>
        </p:nvCxnSpPr>
        <p:spPr>
          <a:xfrm rot="5400000" flipH="1" flipV="1">
            <a:off x="10115971" y="2233275"/>
            <a:ext cx="1073426" cy="9939"/>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29" idx="3"/>
          </p:cNvCxnSpPr>
          <p:nvPr/>
        </p:nvCxnSpPr>
        <p:spPr>
          <a:xfrm flipH="1" flipV="1">
            <a:off x="5814391" y="1677067"/>
            <a:ext cx="4833323" cy="0"/>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341713" y="1363197"/>
            <a:ext cx="1596880" cy="338554"/>
          </a:xfrm>
          <a:prstGeom prst="rect">
            <a:avLst/>
          </a:prstGeom>
          <a:noFill/>
          <a:ln>
            <a:noFill/>
          </a:ln>
        </p:spPr>
        <p:txBody>
          <a:bodyPr wrap="square" rtlCol="0">
            <a:spAutoFit/>
          </a:bodyPr>
          <a:lstStyle/>
          <a:p>
            <a:pPr algn="ctr"/>
            <a:r>
              <a:rPr lang="en-US" sz="1600" b="1" dirty="0" smtClean="0">
                <a:solidFill>
                  <a:srgbClr val="FF0000"/>
                </a:solidFill>
                <a:latin typeface="Cambria" pitchFamily="18" charset="0"/>
                <a:ea typeface="Cambria" pitchFamily="18" charset="0"/>
              </a:rPr>
              <a:t>Sale Proceeds</a:t>
            </a:r>
            <a:endParaRPr lang="en-US" sz="1600" b="1" dirty="0">
              <a:solidFill>
                <a:srgbClr val="FF0000"/>
              </a:solidFill>
              <a:latin typeface="Cambria" pitchFamily="18" charset="0"/>
              <a:ea typeface="Cambria" pitchFamily="18" charset="0"/>
            </a:endParaRPr>
          </a:p>
        </p:txBody>
      </p:sp>
      <p:sp>
        <p:nvSpPr>
          <p:cNvPr id="42" name="Oval 41"/>
          <p:cNvSpPr/>
          <p:nvPr/>
        </p:nvSpPr>
        <p:spPr>
          <a:xfrm>
            <a:off x="9273209" y="2396862"/>
            <a:ext cx="2604051" cy="2458277"/>
          </a:xfrm>
          <a:prstGeom prst="ellipse">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9495087" y="4798823"/>
            <a:ext cx="2325757" cy="338554"/>
          </a:xfrm>
          <a:prstGeom prst="rect">
            <a:avLst/>
          </a:prstGeom>
          <a:noFill/>
          <a:ln>
            <a:noFill/>
          </a:ln>
        </p:spPr>
        <p:txBody>
          <a:bodyPr wrap="square" rtlCol="0">
            <a:spAutoFit/>
          </a:bodyPr>
          <a:lstStyle/>
          <a:p>
            <a:r>
              <a:rPr lang="en-US" sz="1600" b="1" dirty="0" smtClean="0">
                <a:solidFill>
                  <a:srgbClr val="7030A0"/>
                </a:solidFill>
                <a:latin typeface="Cambria" pitchFamily="18" charset="0"/>
                <a:ea typeface="Cambria" pitchFamily="18" charset="0"/>
              </a:rPr>
              <a:t>Forward Integration</a:t>
            </a:r>
            <a:endParaRPr lang="en-US" sz="1600" b="1" dirty="0">
              <a:solidFill>
                <a:srgbClr val="7030A0"/>
              </a:solidFill>
              <a:latin typeface="Cambria" pitchFamily="18" charset="0"/>
              <a:ea typeface="Cambria" pitchFamily="18" charset="0"/>
            </a:endParaRPr>
          </a:p>
        </p:txBody>
      </p:sp>
      <p:sp>
        <p:nvSpPr>
          <p:cNvPr id="44" name="TextBox 43"/>
          <p:cNvSpPr txBox="1"/>
          <p:nvPr/>
        </p:nvSpPr>
        <p:spPr>
          <a:xfrm>
            <a:off x="561295" y="2171192"/>
            <a:ext cx="3498573" cy="830997"/>
          </a:xfrm>
          <a:prstGeom prst="rect">
            <a:avLst/>
          </a:prstGeom>
          <a:noFill/>
        </p:spPr>
        <p:txBody>
          <a:bodyPr wrap="square" rtlCol="0">
            <a:spAutoFit/>
          </a:bodyPr>
          <a:lstStyle/>
          <a:p>
            <a:pPr algn="ctr"/>
            <a:r>
              <a:rPr lang="en-US" sz="1600" b="1" dirty="0" smtClean="0">
                <a:solidFill>
                  <a:srgbClr val="C00000"/>
                </a:solidFill>
                <a:latin typeface="Cambria" pitchFamily="18" charset="0"/>
                <a:ea typeface="Cambria" pitchFamily="18" charset="0"/>
              </a:rPr>
              <a:t>Loan for Agricultural/Horticultural Value Addition, </a:t>
            </a:r>
          </a:p>
          <a:p>
            <a:pPr algn="ctr"/>
            <a:r>
              <a:rPr lang="en-US" sz="1600" b="1" dirty="0" smtClean="0">
                <a:solidFill>
                  <a:srgbClr val="C00000"/>
                </a:solidFill>
                <a:latin typeface="Cambria" pitchFamily="18" charset="0"/>
                <a:ea typeface="Cambria" pitchFamily="18" charset="0"/>
              </a:rPr>
              <a:t>e.g. Rice Mill</a:t>
            </a:r>
            <a:endParaRPr lang="en-US" sz="1600" b="1" dirty="0">
              <a:solidFill>
                <a:srgbClr val="C00000"/>
              </a:solidFill>
              <a:latin typeface="Cambria" pitchFamily="18" charset="0"/>
              <a:ea typeface="Cambria" pitchFamily="18" charset="0"/>
            </a:endParaRPr>
          </a:p>
        </p:txBody>
      </p:sp>
      <p:sp>
        <p:nvSpPr>
          <p:cNvPr id="50" name="TextBox 49"/>
          <p:cNvSpPr txBox="1"/>
          <p:nvPr/>
        </p:nvSpPr>
        <p:spPr>
          <a:xfrm>
            <a:off x="8872328" y="3119107"/>
            <a:ext cx="318052" cy="307777"/>
          </a:xfrm>
          <a:prstGeom prst="rect">
            <a:avLst/>
          </a:prstGeom>
          <a:noFill/>
          <a:ln>
            <a:noFill/>
          </a:ln>
        </p:spPr>
        <p:txBody>
          <a:bodyPr wrap="square" rtlCol="0">
            <a:spAutoFit/>
          </a:bodyPr>
          <a:lstStyle/>
          <a:p>
            <a:r>
              <a:rPr lang="en-US" sz="1400" b="1" dirty="0" smtClean="0">
                <a:latin typeface="Cambria" pitchFamily="18" charset="0"/>
                <a:ea typeface="Cambria" pitchFamily="18" charset="0"/>
              </a:rPr>
              <a:t>6</a:t>
            </a:r>
            <a:endParaRPr lang="en-US" sz="1400" b="1" dirty="0">
              <a:latin typeface="Cambria" pitchFamily="18" charset="0"/>
              <a:ea typeface="Cambria" pitchFamily="18" charset="0"/>
            </a:endParaRPr>
          </a:p>
        </p:txBody>
      </p:sp>
      <p:sp>
        <p:nvSpPr>
          <p:cNvPr id="51" name="Frame 50"/>
          <p:cNvSpPr/>
          <p:nvPr/>
        </p:nvSpPr>
        <p:spPr>
          <a:xfrm>
            <a:off x="4979508" y="4841888"/>
            <a:ext cx="1331843" cy="646043"/>
          </a:xfrm>
          <a:prstGeom prst="fram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TextBox 51"/>
          <p:cNvSpPr txBox="1"/>
          <p:nvPr/>
        </p:nvSpPr>
        <p:spPr>
          <a:xfrm>
            <a:off x="5158408" y="5000914"/>
            <a:ext cx="983974" cy="338554"/>
          </a:xfrm>
          <a:prstGeom prst="rect">
            <a:avLst/>
          </a:prstGeom>
          <a:noFill/>
          <a:ln>
            <a:noFill/>
          </a:ln>
        </p:spPr>
        <p:txBody>
          <a:bodyPr wrap="square" rtlCol="0">
            <a:spAutoFit/>
          </a:bodyPr>
          <a:lstStyle/>
          <a:p>
            <a:r>
              <a:rPr lang="en-US" sz="1600" b="1" dirty="0" smtClean="0">
                <a:latin typeface="Cambria" pitchFamily="18" charset="0"/>
                <a:ea typeface="Cambria" pitchFamily="18" charset="0"/>
              </a:rPr>
              <a:t>Vendors</a:t>
            </a:r>
            <a:endParaRPr lang="en-US" sz="1600" b="1" dirty="0">
              <a:latin typeface="Cambria" pitchFamily="18" charset="0"/>
              <a:ea typeface="Cambria" pitchFamily="18" charset="0"/>
            </a:endParaRPr>
          </a:p>
        </p:txBody>
      </p:sp>
      <p:sp>
        <p:nvSpPr>
          <p:cNvPr id="53" name="Up Arrow 52"/>
          <p:cNvSpPr/>
          <p:nvPr/>
        </p:nvSpPr>
        <p:spPr>
          <a:xfrm>
            <a:off x="5496337" y="3957305"/>
            <a:ext cx="228601" cy="894522"/>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rot="16200000">
            <a:off x="4785537" y="4158979"/>
            <a:ext cx="964405" cy="461665"/>
          </a:xfrm>
          <a:prstGeom prst="rect">
            <a:avLst/>
          </a:prstGeom>
          <a:noFill/>
          <a:ln>
            <a:noFill/>
          </a:ln>
        </p:spPr>
        <p:txBody>
          <a:bodyPr wrap="square" rtlCol="0">
            <a:spAutoFit/>
          </a:bodyPr>
          <a:lstStyle/>
          <a:p>
            <a:pPr algn="ctr"/>
            <a:r>
              <a:rPr lang="en-US" sz="1200" b="1" dirty="0" smtClean="0">
                <a:latin typeface="Cambria" pitchFamily="18" charset="0"/>
                <a:ea typeface="Cambria" pitchFamily="18" charset="0"/>
              </a:rPr>
              <a:t>Supply Materials</a:t>
            </a:r>
            <a:endParaRPr lang="en-US" sz="1200" b="1" dirty="0">
              <a:latin typeface="Cambria" pitchFamily="18" charset="0"/>
              <a:ea typeface="Cambria" pitchFamily="18" charset="0"/>
            </a:endParaRPr>
          </a:p>
        </p:txBody>
      </p:sp>
      <p:sp>
        <p:nvSpPr>
          <p:cNvPr id="56" name="Right Arrow 55"/>
          <p:cNvSpPr/>
          <p:nvPr/>
        </p:nvSpPr>
        <p:spPr>
          <a:xfrm rot="5400000">
            <a:off x="3247582" y="3606926"/>
            <a:ext cx="2703446" cy="2435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4522304" y="5017479"/>
            <a:ext cx="463835" cy="2782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6162261" y="3079991"/>
            <a:ext cx="765313" cy="338554"/>
          </a:xfrm>
          <a:prstGeom prst="rect">
            <a:avLst/>
          </a:prstGeom>
          <a:noFill/>
        </p:spPr>
        <p:txBody>
          <a:bodyPr wrap="square" rtlCol="0">
            <a:spAutoFit/>
          </a:bodyPr>
          <a:lstStyle/>
          <a:p>
            <a:r>
              <a:rPr lang="en-US" sz="1600" b="1" dirty="0" smtClean="0">
                <a:latin typeface="Cambria" pitchFamily="18" charset="0"/>
                <a:ea typeface="Cambria" pitchFamily="18" charset="0"/>
              </a:rPr>
              <a:t>Paddy</a:t>
            </a:r>
            <a:endParaRPr lang="en-US" sz="1600" b="1" dirty="0">
              <a:latin typeface="Cambria" pitchFamily="18" charset="0"/>
              <a:ea typeface="Cambria" pitchFamily="18" charset="0"/>
            </a:endParaRPr>
          </a:p>
        </p:txBody>
      </p:sp>
      <p:sp>
        <p:nvSpPr>
          <p:cNvPr id="59" name="TextBox 58"/>
          <p:cNvSpPr txBox="1"/>
          <p:nvPr/>
        </p:nvSpPr>
        <p:spPr>
          <a:xfrm>
            <a:off x="5406888" y="1899905"/>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1</a:t>
            </a:r>
            <a:endParaRPr lang="en-US" sz="1600" b="1" dirty="0">
              <a:latin typeface="Cambria" pitchFamily="18" charset="0"/>
              <a:ea typeface="Cambria" pitchFamily="18" charset="0"/>
            </a:endParaRPr>
          </a:p>
        </p:txBody>
      </p:sp>
      <p:sp>
        <p:nvSpPr>
          <p:cNvPr id="60" name="TextBox 59"/>
          <p:cNvSpPr txBox="1"/>
          <p:nvPr/>
        </p:nvSpPr>
        <p:spPr>
          <a:xfrm>
            <a:off x="6414053" y="3739286"/>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2</a:t>
            </a:r>
            <a:endParaRPr lang="en-US" sz="1600" b="1" dirty="0">
              <a:latin typeface="Cambria" pitchFamily="18" charset="0"/>
              <a:ea typeface="Cambria" pitchFamily="18" charset="0"/>
            </a:endParaRPr>
          </a:p>
        </p:txBody>
      </p:sp>
      <p:sp>
        <p:nvSpPr>
          <p:cNvPr id="61" name="TextBox 60"/>
          <p:cNvSpPr txBox="1"/>
          <p:nvPr/>
        </p:nvSpPr>
        <p:spPr>
          <a:xfrm>
            <a:off x="4605131" y="2907071"/>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3</a:t>
            </a:r>
            <a:endParaRPr lang="en-US" sz="1600" b="1" dirty="0">
              <a:latin typeface="Cambria" pitchFamily="18" charset="0"/>
              <a:ea typeface="Cambria" pitchFamily="18" charset="0"/>
            </a:endParaRPr>
          </a:p>
        </p:txBody>
      </p:sp>
      <p:sp>
        <p:nvSpPr>
          <p:cNvPr id="62" name="TextBox 61"/>
          <p:cNvSpPr txBox="1"/>
          <p:nvPr/>
        </p:nvSpPr>
        <p:spPr>
          <a:xfrm>
            <a:off x="6364357" y="2914338"/>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4</a:t>
            </a:r>
            <a:endParaRPr lang="en-US" sz="1600" b="1" dirty="0">
              <a:latin typeface="Cambria" pitchFamily="18" charset="0"/>
              <a:ea typeface="Cambria" pitchFamily="18" charset="0"/>
            </a:endParaRPr>
          </a:p>
        </p:txBody>
      </p:sp>
      <p:sp>
        <p:nvSpPr>
          <p:cNvPr id="63" name="TextBox 62"/>
          <p:cNvSpPr txBox="1"/>
          <p:nvPr/>
        </p:nvSpPr>
        <p:spPr>
          <a:xfrm>
            <a:off x="7686262" y="2499567"/>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5</a:t>
            </a:r>
            <a:endParaRPr lang="en-US" sz="1600" b="1" dirty="0">
              <a:latin typeface="Cambria" pitchFamily="18" charset="0"/>
              <a:ea typeface="Cambria" pitchFamily="18" charset="0"/>
            </a:endParaRPr>
          </a:p>
        </p:txBody>
      </p:sp>
      <p:sp>
        <p:nvSpPr>
          <p:cNvPr id="64" name="TextBox 63"/>
          <p:cNvSpPr txBox="1"/>
          <p:nvPr/>
        </p:nvSpPr>
        <p:spPr>
          <a:xfrm>
            <a:off x="546651" y="2937396"/>
            <a:ext cx="3566797" cy="2462213"/>
          </a:xfrm>
          <a:prstGeom prst="rect">
            <a:avLst/>
          </a:prstGeom>
          <a:noFill/>
        </p:spPr>
        <p:txBody>
          <a:bodyPr wrap="square" rtlCol="0">
            <a:spAutoFit/>
          </a:bodyPr>
          <a:lstStyle/>
          <a:p>
            <a:pPr marL="342900" indent="-342900">
              <a:buAutoNum type="arabicPeriod"/>
            </a:pPr>
            <a:r>
              <a:rPr lang="en-US" sz="1400" b="1" dirty="0" smtClean="0">
                <a:latin typeface="Cambria" pitchFamily="18" charset="0"/>
                <a:ea typeface="Cambria" pitchFamily="18" charset="0"/>
              </a:rPr>
              <a:t>Sanction of Term Loan &amp; Working capital</a:t>
            </a:r>
          </a:p>
          <a:p>
            <a:pPr marL="342900" indent="-342900">
              <a:buAutoNum type="arabicPeriod"/>
            </a:pPr>
            <a:r>
              <a:rPr lang="en-US" sz="1400" b="1" dirty="0" smtClean="0">
                <a:latin typeface="Cambria" pitchFamily="18" charset="0"/>
                <a:ea typeface="Cambria" pitchFamily="18" charset="0"/>
              </a:rPr>
              <a:t>Construction of Shed, etc.</a:t>
            </a:r>
          </a:p>
          <a:p>
            <a:pPr marL="342900" indent="-342900">
              <a:buAutoNum type="arabicPeriod"/>
            </a:pPr>
            <a:r>
              <a:rPr lang="en-US" sz="1400" b="1" dirty="0" smtClean="0">
                <a:latin typeface="Cambria" pitchFamily="18" charset="0"/>
                <a:ea typeface="Cambria" pitchFamily="18" charset="0"/>
              </a:rPr>
              <a:t>Money Transferred to equipment Vendors by Bank</a:t>
            </a:r>
          </a:p>
          <a:p>
            <a:pPr marL="342900" indent="-342900">
              <a:buAutoNum type="arabicPeriod"/>
            </a:pPr>
            <a:r>
              <a:rPr lang="en-US" sz="1400" b="1" dirty="0" smtClean="0">
                <a:latin typeface="Cambria" pitchFamily="18" charset="0"/>
                <a:ea typeface="Cambria" pitchFamily="18" charset="0"/>
              </a:rPr>
              <a:t>Procurement of Paddy from Working Capital</a:t>
            </a:r>
          </a:p>
          <a:p>
            <a:pPr marL="342900" indent="-342900">
              <a:buAutoNum type="arabicPeriod"/>
            </a:pPr>
            <a:r>
              <a:rPr lang="en-US" sz="1400" b="1" dirty="0" smtClean="0">
                <a:latin typeface="Cambria" pitchFamily="18" charset="0"/>
                <a:ea typeface="Cambria" pitchFamily="18" charset="0"/>
              </a:rPr>
              <a:t>Milling</a:t>
            </a:r>
          </a:p>
          <a:p>
            <a:pPr marL="342900" indent="-342900">
              <a:buAutoNum type="arabicPeriod"/>
            </a:pPr>
            <a:r>
              <a:rPr lang="en-US" sz="1400" b="1" dirty="0" smtClean="0">
                <a:latin typeface="Cambria" pitchFamily="18" charset="0"/>
                <a:ea typeface="Cambria" pitchFamily="18" charset="0"/>
              </a:rPr>
              <a:t>Selling of Rice in Market</a:t>
            </a:r>
          </a:p>
          <a:p>
            <a:pPr marL="342900" indent="-342900">
              <a:buAutoNum type="arabicPeriod"/>
            </a:pPr>
            <a:r>
              <a:rPr lang="en-US" sz="1400" b="1" dirty="0" smtClean="0">
                <a:latin typeface="Cambria" pitchFamily="18" charset="0"/>
                <a:ea typeface="Cambria" pitchFamily="18" charset="0"/>
              </a:rPr>
              <a:t>Sales Proceeds directly to bank by buyers</a:t>
            </a:r>
          </a:p>
        </p:txBody>
      </p:sp>
      <p:sp>
        <p:nvSpPr>
          <p:cNvPr id="65" name="TextBox 64"/>
          <p:cNvSpPr txBox="1"/>
          <p:nvPr/>
        </p:nvSpPr>
        <p:spPr>
          <a:xfrm>
            <a:off x="10846905" y="2022488"/>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7</a:t>
            </a:r>
            <a:endParaRPr lang="en-US" sz="1600" b="1" dirty="0">
              <a:latin typeface="Cambria" pitchFamily="18" charset="0"/>
              <a:ea typeface="Cambria" pitchFamily="18" charset="0"/>
            </a:endParaRPr>
          </a:p>
        </p:txBody>
      </p:sp>
      <p:sp>
        <p:nvSpPr>
          <p:cNvPr id="66" name="Right Arrow 65"/>
          <p:cNvSpPr/>
          <p:nvPr/>
        </p:nvSpPr>
        <p:spPr>
          <a:xfrm rot="10800000">
            <a:off x="4664765" y="2317349"/>
            <a:ext cx="463835" cy="2782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rot="16200000">
            <a:off x="5159069" y="2294303"/>
            <a:ext cx="1075399" cy="584775"/>
          </a:xfrm>
          <a:prstGeom prst="rect">
            <a:avLst/>
          </a:prstGeom>
          <a:noFill/>
        </p:spPr>
        <p:txBody>
          <a:bodyPr wrap="square" rtlCol="0">
            <a:spAutoFit/>
          </a:bodyPr>
          <a:lstStyle/>
          <a:p>
            <a:r>
              <a:rPr lang="en-US" sz="1600" b="1" dirty="0" smtClean="0">
                <a:latin typeface="Cambria" pitchFamily="18" charset="0"/>
                <a:ea typeface="Cambria" pitchFamily="18" charset="0"/>
              </a:rPr>
              <a:t>Working capital</a:t>
            </a:r>
            <a:endParaRPr lang="en-US" sz="1600" b="1" dirty="0">
              <a:latin typeface="Cambria" pitchFamily="18" charset="0"/>
              <a:ea typeface="Cambria" pitchFamily="18" charset="0"/>
            </a:endParaRPr>
          </a:p>
        </p:txBody>
      </p:sp>
      <p:sp>
        <p:nvSpPr>
          <p:cNvPr id="45" name="TextBox 44"/>
          <p:cNvSpPr txBox="1"/>
          <p:nvPr/>
        </p:nvSpPr>
        <p:spPr>
          <a:xfrm>
            <a:off x="6235128" y="970860"/>
            <a:ext cx="798718" cy="369332"/>
          </a:xfrm>
          <a:prstGeom prst="rect">
            <a:avLst/>
          </a:prstGeom>
          <a:solidFill>
            <a:schemeClr val="accent6"/>
          </a:solidFill>
          <a:ln w="38100">
            <a:solidFill>
              <a:srgbClr val="00B050"/>
            </a:solidFill>
          </a:ln>
        </p:spPr>
        <p:txBody>
          <a:bodyPr wrap="square" rtlCol="0">
            <a:spAutoFit/>
          </a:bodyPr>
          <a:lstStyle/>
          <a:p>
            <a:pPr algn="ctr"/>
            <a:r>
              <a:rPr lang="en-US" b="1" dirty="0" smtClean="0">
                <a:solidFill>
                  <a:schemeClr val="bg1"/>
                </a:solidFill>
                <a:latin typeface="Cambria" pitchFamily="18" charset="0"/>
                <a:ea typeface="Cambria" pitchFamily="18" charset="0"/>
              </a:rPr>
              <a:t>FPO</a:t>
            </a:r>
            <a:endParaRPr lang="en-US" b="1" dirty="0">
              <a:solidFill>
                <a:schemeClr val="bg1"/>
              </a:solidFill>
              <a:latin typeface="Cambria" pitchFamily="18" charset="0"/>
              <a:ea typeface="Cambria" pitchFamily="18" charset="0"/>
            </a:endParaRPr>
          </a:p>
        </p:txBody>
      </p:sp>
      <p:cxnSp>
        <p:nvCxnSpPr>
          <p:cNvPr id="49" name="Straight Connector 48"/>
          <p:cNvCxnSpPr/>
          <p:nvPr/>
        </p:nvCxnSpPr>
        <p:spPr>
          <a:xfrm rot="10800000" flipV="1">
            <a:off x="5204810" y="1124409"/>
            <a:ext cx="1027024" cy="1499"/>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29" idx="0"/>
          </p:cNvCxnSpPr>
          <p:nvPr/>
        </p:nvCxnSpPr>
        <p:spPr>
          <a:xfrm flipH="1">
            <a:off x="5198165" y="1173140"/>
            <a:ext cx="0" cy="319261"/>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432856" y="797886"/>
            <a:ext cx="1878495" cy="307777"/>
          </a:xfrm>
          <a:prstGeom prst="rect">
            <a:avLst/>
          </a:prstGeom>
          <a:noFill/>
          <a:ln>
            <a:noFill/>
          </a:ln>
        </p:spPr>
        <p:txBody>
          <a:bodyPr wrap="square" rtlCol="0">
            <a:spAutoFit/>
          </a:bodyPr>
          <a:lstStyle/>
          <a:p>
            <a:pPr algn="ctr"/>
            <a:r>
              <a:rPr lang="en-US" sz="1400" b="1" dirty="0" smtClean="0">
                <a:latin typeface="Cambria" pitchFamily="18" charset="0"/>
                <a:ea typeface="Cambria" pitchFamily="18" charset="0"/>
              </a:rPr>
              <a:t>Back Ended Subsidy</a:t>
            </a:r>
            <a:endParaRPr lang="en-US" sz="1400" b="1" dirty="0">
              <a:latin typeface="Cambria" pitchFamily="18" charset="0"/>
              <a:ea typeface="Cambria" pitchFamily="18" charset="0"/>
            </a:endParaRPr>
          </a:p>
        </p:txBody>
      </p:sp>
      <p:sp>
        <p:nvSpPr>
          <p:cNvPr id="73" name="TextBox 72"/>
          <p:cNvSpPr txBox="1"/>
          <p:nvPr/>
        </p:nvSpPr>
        <p:spPr>
          <a:xfrm>
            <a:off x="6430616" y="5199699"/>
            <a:ext cx="2941983" cy="1169551"/>
          </a:xfrm>
          <a:prstGeom prst="rect">
            <a:avLst/>
          </a:prstGeom>
          <a:noFill/>
        </p:spPr>
        <p:txBody>
          <a:bodyPr wrap="square" rtlCol="0">
            <a:spAutoFit/>
          </a:bodyPr>
          <a:lstStyle/>
          <a:p>
            <a:r>
              <a:rPr lang="en-US" sz="1400" b="1" dirty="0" smtClean="0">
                <a:solidFill>
                  <a:srgbClr val="C00000"/>
                </a:solidFill>
                <a:latin typeface="Cambria" pitchFamily="18" charset="0"/>
                <a:ea typeface="Cambria" pitchFamily="18" charset="0"/>
              </a:rPr>
              <a:t>SECURITY OF THE LOAN:</a:t>
            </a:r>
          </a:p>
          <a:p>
            <a:pPr marL="342900" indent="-342900">
              <a:buAutoNum type="arabicPeriod"/>
            </a:pPr>
            <a:r>
              <a:rPr lang="en-US" sz="1400" b="1" dirty="0" smtClean="0">
                <a:latin typeface="Cambria" pitchFamily="18" charset="0"/>
                <a:ea typeface="Cambria" pitchFamily="18" charset="0"/>
              </a:rPr>
              <a:t>Business Security</a:t>
            </a:r>
          </a:p>
          <a:p>
            <a:pPr marL="342900" indent="-342900">
              <a:buAutoNum type="arabicPeriod"/>
            </a:pPr>
            <a:r>
              <a:rPr lang="en-US" sz="1400" b="1" dirty="0" smtClean="0">
                <a:latin typeface="Cambria" pitchFamily="18" charset="0"/>
                <a:ea typeface="Cambria" pitchFamily="18" charset="0"/>
              </a:rPr>
              <a:t>Primary Security</a:t>
            </a:r>
          </a:p>
          <a:p>
            <a:pPr marL="342900" indent="-342900">
              <a:buAutoNum type="arabicPeriod"/>
            </a:pPr>
            <a:r>
              <a:rPr lang="en-US" sz="1400" b="1" dirty="0" smtClean="0">
                <a:latin typeface="Cambria" pitchFamily="18" charset="0"/>
                <a:ea typeface="Cambria" pitchFamily="18" charset="0"/>
              </a:rPr>
              <a:t>CGTMSE  up to Rs. 200 Lakhs</a:t>
            </a:r>
          </a:p>
          <a:p>
            <a:pPr marL="342900" indent="-342900"/>
            <a:r>
              <a:rPr lang="en-US" sz="1400" b="1" dirty="0" smtClean="0">
                <a:latin typeface="Cambria" pitchFamily="18" charset="0"/>
                <a:ea typeface="Cambria" pitchFamily="18" charset="0"/>
              </a:rPr>
              <a:t>        </a:t>
            </a:r>
            <a:r>
              <a:rPr lang="en-US" sz="1200" b="1" dirty="0" smtClean="0">
                <a:latin typeface="Cambria" pitchFamily="18" charset="0"/>
                <a:ea typeface="Cambria" pitchFamily="18" charset="0"/>
              </a:rPr>
              <a:t>(Wherever  applicable)</a:t>
            </a:r>
            <a:endParaRPr lang="en-US" sz="1200" b="1" dirty="0">
              <a:latin typeface="Cambria" pitchFamily="18" charset="0"/>
              <a:ea typeface="Cambria" pitchFamily="18" charset="0"/>
            </a:endParaRPr>
          </a:p>
        </p:txBody>
      </p:sp>
      <p:sp>
        <p:nvSpPr>
          <p:cNvPr id="46" name="TextBox 45"/>
          <p:cNvSpPr txBox="1"/>
          <p:nvPr/>
        </p:nvSpPr>
        <p:spPr>
          <a:xfrm>
            <a:off x="3113113" y="194014"/>
            <a:ext cx="5972837" cy="369332"/>
          </a:xfrm>
          <a:prstGeom prst="rect">
            <a:avLst/>
          </a:prstGeom>
          <a:solidFill>
            <a:schemeClr val="accent1">
              <a:lumMod val="20000"/>
              <a:lumOff val="80000"/>
            </a:schemeClr>
          </a:solidFill>
        </p:spPr>
        <p:txBody>
          <a:bodyPr wrap="square" rtlCol="0">
            <a:spAutoFit/>
          </a:bodyPr>
          <a:lstStyle/>
          <a:p>
            <a:pPr algn="ctr"/>
            <a:r>
              <a:rPr lang="en-US" b="1" dirty="0" smtClean="0">
                <a:latin typeface="Cambria" pitchFamily="18" charset="0"/>
                <a:ea typeface="Cambria" pitchFamily="18" charset="0"/>
              </a:rPr>
              <a:t>Funding to FPO – Agri Infra</a:t>
            </a:r>
            <a:endParaRPr lang="en-US" b="1" dirty="0">
              <a:latin typeface="Cambria" pitchFamily="18" charset="0"/>
              <a:ea typeface="Cambria" pitchFamily="18" charset="0"/>
            </a:endParaRPr>
          </a:p>
        </p:txBody>
      </p:sp>
    </p:spTree>
    <p:extLst>
      <p:ext uri="{BB962C8B-B14F-4D97-AF65-F5344CB8AC3E}">
        <p14:creationId xmlns:p14="http://schemas.microsoft.com/office/powerpoint/2010/main" val="2761735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870177" y="3435115"/>
            <a:ext cx="1242392" cy="6858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959630" y="3574263"/>
            <a:ext cx="1063487" cy="369332"/>
          </a:xfrm>
          <a:prstGeom prst="rect">
            <a:avLst/>
          </a:prstGeom>
          <a:solidFill>
            <a:srgbClr val="C00000"/>
          </a:solidFill>
        </p:spPr>
        <p:txBody>
          <a:bodyPr wrap="square" rtlCol="0">
            <a:spAutoFit/>
          </a:bodyPr>
          <a:lstStyle/>
          <a:p>
            <a:pPr algn="ctr"/>
            <a:r>
              <a:rPr lang="en-US" b="1" dirty="0" smtClean="0">
                <a:solidFill>
                  <a:schemeClr val="bg1"/>
                </a:solidFill>
                <a:latin typeface="Cambria" pitchFamily="18" charset="0"/>
                <a:ea typeface="Cambria" pitchFamily="18" charset="0"/>
              </a:rPr>
              <a:t>FPC</a:t>
            </a:r>
            <a:endParaRPr lang="en-US" b="1" dirty="0">
              <a:solidFill>
                <a:schemeClr val="bg1"/>
              </a:solidFill>
              <a:latin typeface="Cambria" pitchFamily="18" charset="0"/>
              <a:ea typeface="Cambria" pitchFamily="18" charset="0"/>
            </a:endParaRPr>
          </a:p>
        </p:txBody>
      </p:sp>
      <p:sp>
        <p:nvSpPr>
          <p:cNvPr id="18" name="Right Arrow 17"/>
          <p:cNvSpPr/>
          <p:nvPr/>
        </p:nvSpPr>
        <p:spPr>
          <a:xfrm>
            <a:off x="6125797" y="3487746"/>
            <a:ext cx="1023731" cy="27829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TextBox 19"/>
          <p:cNvSpPr txBox="1"/>
          <p:nvPr/>
        </p:nvSpPr>
        <p:spPr>
          <a:xfrm>
            <a:off x="6818251" y="4392594"/>
            <a:ext cx="2365513" cy="338554"/>
          </a:xfrm>
          <a:prstGeom prst="rect">
            <a:avLst/>
          </a:prstGeom>
          <a:noFill/>
          <a:ln>
            <a:noFill/>
          </a:ln>
        </p:spPr>
        <p:txBody>
          <a:bodyPr wrap="square" rtlCol="0">
            <a:spAutoFit/>
          </a:bodyPr>
          <a:lstStyle/>
          <a:p>
            <a:r>
              <a:rPr lang="en-US" sz="1600" b="1" dirty="0" smtClean="0">
                <a:solidFill>
                  <a:srgbClr val="00B050"/>
                </a:solidFill>
                <a:latin typeface="Cambria" pitchFamily="18" charset="0"/>
                <a:ea typeface="Cambria" pitchFamily="18" charset="0"/>
              </a:rPr>
              <a:t>       Storage Silo</a:t>
            </a:r>
            <a:endParaRPr lang="en-US" sz="1600" b="1" dirty="0">
              <a:solidFill>
                <a:srgbClr val="00B050"/>
              </a:solidFill>
              <a:latin typeface="Cambria" pitchFamily="18" charset="0"/>
              <a:ea typeface="Cambria" pitchFamily="18" charset="0"/>
            </a:endParaRPr>
          </a:p>
        </p:txBody>
      </p:sp>
      <p:sp>
        <p:nvSpPr>
          <p:cNvPr id="21" name="Right Arrow 20"/>
          <p:cNvSpPr/>
          <p:nvPr/>
        </p:nvSpPr>
        <p:spPr>
          <a:xfrm>
            <a:off x="8663557" y="3640529"/>
            <a:ext cx="868069" cy="27829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440111" y="4457453"/>
            <a:ext cx="2365513" cy="461665"/>
          </a:xfrm>
          <a:prstGeom prst="rect">
            <a:avLst/>
          </a:prstGeom>
          <a:noFill/>
          <a:ln>
            <a:noFill/>
          </a:ln>
        </p:spPr>
        <p:txBody>
          <a:bodyPr wrap="square" rtlCol="0">
            <a:spAutoFit/>
          </a:bodyPr>
          <a:lstStyle/>
          <a:p>
            <a:pPr algn="ctr"/>
            <a:r>
              <a:rPr lang="en-US" sz="1200" b="1" dirty="0" smtClean="0">
                <a:solidFill>
                  <a:srgbClr val="00B050"/>
                </a:solidFill>
                <a:latin typeface="Cambria" pitchFamily="18" charset="0"/>
                <a:ea typeface="Cambria" pitchFamily="18" charset="0"/>
              </a:rPr>
              <a:t>Market/Grain </a:t>
            </a:r>
          </a:p>
          <a:p>
            <a:pPr algn="ctr"/>
            <a:r>
              <a:rPr lang="en-US" sz="1200" b="1" dirty="0" smtClean="0">
                <a:solidFill>
                  <a:srgbClr val="00B050"/>
                </a:solidFill>
                <a:latin typeface="Cambria" pitchFamily="18" charset="0"/>
                <a:ea typeface="Cambria" pitchFamily="18" charset="0"/>
              </a:rPr>
              <a:t>Processing Unit</a:t>
            </a:r>
            <a:endParaRPr lang="en-US" sz="1200" b="1" dirty="0">
              <a:solidFill>
                <a:srgbClr val="00B050"/>
              </a:solidFill>
              <a:latin typeface="Cambria" pitchFamily="18" charset="0"/>
              <a:ea typeface="Cambria" pitchFamily="18" charset="0"/>
            </a:endParaRPr>
          </a:p>
        </p:txBody>
      </p:sp>
      <p:sp>
        <p:nvSpPr>
          <p:cNvPr id="29" name="TextBox 28"/>
          <p:cNvSpPr txBox="1"/>
          <p:nvPr/>
        </p:nvSpPr>
        <p:spPr>
          <a:xfrm>
            <a:off x="4581939" y="1685830"/>
            <a:ext cx="1232452" cy="369332"/>
          </a:xfrm>
          <a:prstGeom prst="rect">
            <a:avLst/>
          </a:prstGeom>
          <a:noFill/>
          <a:ln w="38100">
            <a:solidFill>
              <a:schemeClr val="tx1"/>
            </a:solidFill>
          </a:ln>
        </p:spPr>
        <p:txBody>
          <a:bodyPr wrap="square" rtlCol="0">
            <a:spAutoFit/>
          </a:bodyPr>
          <a:lstStyle/>
          <a:p>
            <a:pPr algn="ctr"/>
            <a:r>
              <a:rPr lang="en-US" b="1" dirty="0" smtClean="0">
                <a:latin typeface="Cambria" pitchFamily="18" charset="0"/>
                <a:ea typeface="Cambria" pitchFamily="18" charset="0"/>
              </a:rPr>
              <a:t>Bank</a:t>
            </a:r>
            <a:endParaRPr lang="en-US" b="1" dirty="0">
              <a:latin typeface="Cambria" pitchFamily="18" charset="0"/>
              <a:ea typeface="Cambria" pitchFamily="18" charset="0"/>
            </a:endParaRPr>
          </a:p>
        </p:txBody>
      </p:sp>
      <p:sp>
        <p:nvSpPr>
          <p:cNvPr id="32" name="Right Arrow 31"/>
          <p:cNvSpPr/>
          <p:nvPr/>
        </p:nvSpPr>
        <p:spPr>
          <a:xfrm rot="5400000">
            <a:off x="4736798" y="2582815"/>
            <a:ext cx="1308650" cy="2435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6200000">
            <a:off x="4605123" y="2504154"/>
            <a:ext cx="1262269" cy="338554"/>
          </a:xfrm>
          <a:prstGeom prst="rect">
            <a:avLst/>
          </a:prstGeom>
          <a:noFill/>
        </p:spPr>
        <p:txBody>
          <a:bodyPr wrap="square" rtlCol="0">
            <a:spAutoFit/>
          </a:bodyPr>
          <a:lstStyle/>
          <a:p>
            <a:r>
              <a:rPr lang="en-US" sz="1600" b="1" dirty="0" smtClean="0">
                <a:latin typeface="Cambria" pitchFamily="18" charset="0"/>
                <a:ea typeface="Cambria" pitchFamily="18" charset="0"/>
              </a:rPr>
              <a:t>Term Loan</a:t>
            </a:r>
            <a:endParaRPr lang="en-US" sz="1600" b="1" dirty="0">
              <a:latin typeface="Cambria" pitchFamily="18" charset="0"/>
              <a:ea typeface="Cambria" pitchFamily="18" charset="0"/>
            </a:endParaRPr>
          </a:p>
        </p:txBody>
      </p:sp>
      <p:sp>
        <p:nvSpPr>
          <p:cNvPr id="34" name="Right Arrow 33"/>
          <p:cNvSpPr/>
          <p:nvPr/>
        </p:nvSpPr>
        <p:spPr>
          <a:xfrm>
            <a:off x="6125826" y="3785918"/>
            <a:ext cx="1023731" cy="2782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637106" y="3445056"/>
            <a:ext cx="735496" cy="338554"/>
          </a:xfrm>
          <a:prstGeom prst="rect">
            <a:avLst/>
          </a:prstGeom>
          <a:noFill/>
        </p:spPr>
        <p:txBody>
          <a:bodyPr wrap="square" rtlCol="0">
            <a:spAutoFit/>
          </a:bodyPr>
          <a:lstStyle/>
          <a:p>
            <a:r>
              <a:rPr lang="en-US" sz="1600" b="1" dirty="0" smtClean="0">
                <a:latin typeface="Cambria" pitchFamily="18" charset="0"/>
                <a:ea typeface="Cambria" pitchFamily="18" charset="0"/>
              </a:rPr>
              <a:t>Maize</a:t>
            </a:r>
            <a:endParaRPr lang="en-US" sz="1600" b="1" dirty="0">
              <a:latin typeface="Cambria" pitchFamily="18" charset="0"/>
              <a:ea typeface="Cambria" pitchFamily="18" charset="0"/>
            </a:endParaRPr>
          </a:p>
        </p:txBody>
      </p:sp>
      <p:cxnSp>
        <p:nvCxnSpPr>
          <p:cNvPr id="38" name="Straight Arrow Connector 37"/>
          <p:cNvCxnSpPr/>
          <p:nvPr/>
        </p:nvCxnSpPr>
        <p:spPr>
          <a:xfrm rot="5400000" flipH="1" flipV="1">
            <a:off x="10001061" y="2487584"/>
            <a:ext cx="1212573" cy="9938"/>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29" idx="3"/>
          </p:cNvCxnSpPr>
          <p:nvPr/>
        </p:nvCxnSpPr>
        <p:spPr>
          <a:xfrm flipH="1" flipV="1">
            <a:off x="5814391" y="1870496"/>
            <a:ext cx="4787987" cy="0"/>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341713" y="1556626"/>
            <a:ext cx="1596880" cy="338554"/>
          </a:xfrm>
          <a:prstGeom prst="rect">
            <a:avLst/>
          </a:prstGeom>
          <a:noFill/>
          <a:ln>
            <a:noFill/>
          </a:ln>
        </p:spPr>
        <p:txBody>
          <a:bodyPr wrap="square" rtlCol="0">
            <a:spAutoFit/>
          </a:bodyPr>
          <a:lstStyle/>
          <a:p>
            <a:r>
              <a:rPr lang="en-US" sz="1600" b="1" dirty="0" smtClean="0">
                <a:solidFill>
                  <a:srgbClr val="FF0000"/>
                </a:solidFill>
                <a:latin typeface="Cambria" pitchFamily="18" charset="0"/>
                <a:ea typeface="Cambria" pitchFamily="18" charset="0"/>
              </a:rPr>
              <a:t>Sale Proceeds</a:t>
            </a:r>
            <a:endParaRPr lang="en-US" sz="1600" b="1" dirty="0">
              <a:solidFill>
                <a:srgbClr val="FF0000"/>
              </a:solidFill>
              <a:latin typeface="Cambria" pitchFamily="18" charset="0"/>
              <a:ea typeface="Cambria" pitchFamily="18" charset="0"/>
            </a:endParaRPr>
          </a:p>
        </p:txBody>
      </p:sp>
      <p:sp>
        <p:nvSpPr>
          <p:cNvPr id="42" name="Oval 41"/>
          <p:cNvSpPr/>
          <p:nvPr/>
        </p:nvSpPr>
        <p:spPr>
          <a:xfrm>
            <a:off x="9273209" y="2590291"/>
            <a:ext cx="2604051" cy="2458277"/>
          </a:xfrm>
          <a:prstGeom prst="ellipse">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9495087" y="4992252"/>
            <a:ext cx="2325757" cy="338554"/>
          </a:xfrm>
          <a:prstGeom prst="rect">
            <a:avLst/>
          </a:prstGeom>
          <a:noFill/>
          <a:ln>
            <a:noFill/>
          </a:ln>
        </p:spPr>
        <p:txBody>
          <a:bodyPr wrap="square" rtlCol="0">
            <a:spAutoFit/>
          </a:bodyPr>
          <a:lstStyle/>
          <a:p>
            <a:r>
              <a:rPr lang="en-US" sz="1600" b="1" dirty="0" smtClean="0">
                <a:solidFill>
                  <a:srgbClr val="7030A0"/>
                </a:solidFill>
                <a:latin typeface="Cambria" pitchFamily="18" charset="0"/>
                <a:ea typeface="Cambria" pitchFamily="18" charset="0"/>
              </a:rPr>
              <a:t>Forward Integration</a:t>
            </a:r>
            <a:endParaRPr lang="en-US" sz="1600" b="1" dirty="0">
              <a:solidFill>
                <a:srgbClr val="7030A0"/>
              </a:solidFill>
              <a:latin typeface="Cambria" pitchFamily="18" charset="0"/>
              <a:ea typeface="Cambria" pitchFamily="18" charset="0"/>
            </a:endParaRPr>
          </a:p>
        </p:txBody>
      </p:sp>
      <p:sp>
        <p:nvSpPr>
          <p:cNvPr id="44" name="TextBox 43"/>
          <p:cNvSpPr txBox="1"/>
          <p:nvPr/>
        </p:nvSpPr>
        <p:spPr>
          <a:xfrm>
            <a:off x="418688" y="2155951"/>
            <a:ext cx="3498573" cy="584775"/>
          </a:xfrm>
          <a:prstGeom prst="rect">
            <a:avLst/>
          </a:prstGeom>
          <a:noFill/>
        </p:spPr>
        <p:txBody>
          <a:bodyPr wrap="square" rtlCol="0">
            <a:spAutoFit/>
          </a:bodyPr>
          <a:lstStyle/>
          <a:p>
            <a:pPr algn="ctr"/>
            <a:r>
              <a:rPr lang="en-US" sz="1600" b="1" dirty="0" smtClean="0">
                <a:solidFill>
                  <a:srgbClr val="C00000"/>
                </a:solidFill>
                <a:latin typeface="Cambria" pitchFamily="18" charset="0"/>
                <a:ea typeface="Cambria" pitchFamily="18" charset="0"/>
              </a:rPr>
              <a:t>Loan (Under AIF) for Storage Silo, e.g. Maize/Mustard</a:t>
            </a:r>
            <a:endParaRPr lang="en-US" sz="1600" b="1" dirty="0">
              <a:solidFill>
                <a:srgbClr val="C00000"/>
              </a:solidFill>
              <a:latin typeface="Cambria" pitchFamily="18" charset="0"/>
              <a:ea typeface="Cambria" pitchFamily="18" charset="0"/>
            </a:endParaRPr>
          </a:p>
        </p:txBody>
      </p:sp>
      <p:sp>
        <p:nvSpPr>
          <p:cNvPr id="50" name="TextBox 49"/>
          <p:cNvSpPr txBox="1"/>
          <p:nvPr/>
        </p:nvSpPr>
        <p:spPr>
          <a:xfrm>
            <a:off x="8892206" y="3203206"/>
            <a:ext cx="318052" cy="307777"/>
          </a:xfrm>
          <a:prstGeom prst="rect">
            <a:avLst/>
          </a:prstGeom>
          <a:noFill/>
          <a:ln>
            <a:noFill/>
          </a:ln>
        </p:spPr>
        <p:txBody>
          <a:bodyPr wrap="square" rtlCol="0">
            <a:spAutoFit/>
          </a:bodyPr>
          <a:lstStyle/>
          <a:p>
            <a:r>
              <a:rPr lang="en-US" sz="1400" b="1" dirty="0" smtClean="0">
                <a:latin typeface="Cambria" pitchFamily="18" charset="0"/>
                <a:ea typeface="Cambria" pitchFamily="18" charset="0"/>
              </a:rPr>
              <a:t>6</a:t>
            </a:r>
            <a:endParaRPr lang="en-US" sz="1400" b="1" dirty="0">
              <a:latin typeface="Cambria" pitchFamily="18" charset="0"/>
              <a:ea typeface="Cambria" pitchFamily="18" charset="0"/>
            </a:endParaRPr>
          </a:p>
        </p:txBody>
      </p:sp>
      <p:sp>
        <p:nvSpPr>
          <p:cNvPr id="51" name="Frame 50"/>
          <p:cNvSpPr/>
          <p:nvPr/>
        </p:nvSpPr>
        <p:spPr>
          <a:xfrm>
            <a:off x="4979508" y="5035317"/>
            <a:ext cx="1331843" cy="646043"/>
          </a:xfrm>
          <a:prstGeom prst="fram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TextBox 51"/>
          <p:cNvSpPr txBox="1"/>
          <p:nvPr/>
        </p:nvSpPr>
        <p:spPr>
          <a:xfrm>
            <a:off x="5158408" y="5194343"/>
            <a:ext cx="983974" cy="338554"/>
          </a:xfrm>
          <a:prstGeom prst="rect">
            <a:avLst/>
          </a:prstGeom>
          <a:noFill/>
          <a:ln>
            <a:noFill/>
          </a:ln>
        </p:spPr>
        <p:txBody>
          <a:bodyPr wrap="square" rtlCol="0">
            <a:spAutoFit/>
          </a:bodyPr>
          <a:lstStyle/>
          <a:p>
            <a:r>
              <a:rPr lang="en-US" sz="1600" b="1" dirty="0" smtClean="0">
                <a:latin typeface="Cambria" pitchFamily="18" charset="0"/>
                <a:ea typeface="Cambria" pitchFamily="18" charset="0"/>
              </a:rPr>
              <a:t>Vendors</a:t>
            </a:r>
            <a:endParaRPr lang="en-US" sz="1600" b="1" dirty="0">
              <a:latin typeface="Cambria" pitchFamily="18" charset="0"/>
              <a:ea typeface="Cambria" pitchFamily="18" charset="0"/>
            </a:endParaRPr>
          </a:p>
        </p:txBody>
      </p:sp>
      <p:sp>
        <p:nvSpPr>
          <p:cNvPr id="53" name="Up Arrow 52"/>
          <p:cNvSpPr/>
          <p:nvPr/>
        </p:nvSpPr>
        <p:spPr>
          <a:xfrm>
            <a:off x="5496337" y="4150734"/>
            <a:ext cx="228601" cy="894522"/>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rot="16200000">
            <a:off x="4785537" y="4352408"/>
            <a:ext cx="964405" cy="461665"/>
          </a:xfrm>
          <a:prstGeom prst="rect">
            <a:avLst/>
          </a:prstGeom>
          <a:noFill/>
          <a:ln>
            <a:noFill/>
          </a:ln>
        </p:spPr>
        <p:txBody>
          <a:bodyPr wrap="square" rtlCol="0">
            <a:spAutoFit/>
          </a:bodyPr>
          <a:lstStyle/>
          <a:p>
            <a:pPr algn="ctr"/>
            <a:r>
              <a:rPr lang="en-US" sz="1200" b="1" dirty="0" smtClean="0">
                <a:latin typeface="Cambria" pitchFamily="18" charset="0"/>
                <a:ea typeface="Cambria" pitchFamily="18" charset="0"/>
              </a:rPr>
              <a:t>Supply Materials</a:t>
            </a:r>
            <a:endParaRPr lang="en-US" sz="1200" b="1" dirty="0">
              <a:latin typeface="Cambria" pitchFamily="18" charset="0"/>
              <a:ea typeface="Cambria" pitchFamily="18" charset="0"/>
            </a:endParaRPr>
          </a:p>
        </p:txBody>
      </p:sp>
      <p:sp>
        <p:nvSpPr>
          <p:cNvPr id="56" name="Right Arrow 55"/>
          <p:cNvSpPr/>
          <p:nvPr/>
        </p:nvSpPr>
        <p:spPr>
          <a:xfrm rot="5400000">
            <a:off x="3247582" y="3800355"/>
            <a:ext cx="2703446" cy="2435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4522304" y="5210908"/>
            <a:ext cx="463835" cy="2782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6162261" y="3255832"/>
            <a:ext cx="765313" cy="338554"/>
          </a:xfrm>
          <a:prstGeom prst="rect">
            <a:avLst/>
          </a:prstGeom>
          <a:noFill/>
        </p:spPr>
        <p:txBody>
          <a:bodyPr wrap="square" rtlCol="0">
            <a:spAutoFit/>
          </a:bodyPr>
          <a:lstStyle/>
          <a:p>
            <a:r>
              <a:rPr lang="en-US" sz="1600" b="1" dirty="0" smtClean="0">
                <a:latin typeface="Cambria" pitchFamily="18" charset="0"/>
                <a:ea typeface="Cambria" pitchFamily="18" charset="0"/>
              </a:rPr>
              <a:t>Maize</a:t>
            </a:r>
            <a:endParaRPr lang="en-US" sz="1600" b="1" dirty="0">
              <a:latin typeface="Cambria" pitchFamily="18" charset="0"/>
              <a:ea typeface="Cambria" pitchFamily="18" charset="0"/>
            </a:endParaRPr>
          </a:p>
        </p:txBody>
      </p:sp>
      <p:sp>
        <p:nvSpPr>
          <p:cNvPr id="59" name="TextBox 58"/>
          <p:cNvSpPr txBox="1"/>
          <p:nvPr/>
        </p:nvSpPr>
        <p:spPr>
          <a:xfrm>
            <a:off x="5406887" y="2083394"/>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1</a:t>
            </a:r>
            <a:endParaRPr lang="en-US" sz="1600" b="1" dirty="0">
              <a:latin typeface="Cambria" pitchFamily="18" charset="0"/>
              <a:ea typeface="Cambria" pitchFamily="18" charset="0"/>
            </a:endParaRPr>
          </a:p>
        </p:txBody>
      </p:sp>
      <p:sp>
        <p:nvSpPr>
          <p:cNvPr id="60" name="TextBox 59"/>
          <p:cNvSpPr txBox="1"/>
          <p:nvPr/>
        </p:nvSpPr>
        <p:spPr>
          <a:xfrm>
            <a:off x="4618243" y="2885154"/>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2</a:t>
            </a:r>
            <a:endParaRPr lang="en-US" sz="1600" b="1" dirty="0">
              <a:latin typeface="Cambria" pitchFamily="18" charset="0"/>
              <a:ea typeface="Cambria" pitchFamily="18" charset="0"/>
            </a:endParaRPr>
          </a:p>
        </p:txBody>
      </p:sp>
      <p:sp>
        <p:nvSpPr>
          <p:cNvPr id="61" name="TextBox 60"/>
          <p:cNvSpPr txBox="1"/>
          <p:nvPr/>
        </p:nvSpPr>
        <p:spPr>
          <a:xfrm>
            <a:off x="6398761" y="3926978"/>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3</a:t>
            </a:r>
            <a:endParaRPr lang="en-US" sz="1600" b="1" dirty="0">
              <a:latin typeface="Cambria" pitchFamily="18" charset="0"/>
              <a:ea typeface="Cambria" pitchFamily="18" charset="0"/>
            </a:endParaRPr>
          </a:p>
        </p:txBody>
      </p:sp>
      <p:sp>
        <p:nvSpPr>
          <p:cNvPr id="62" name="TextBox 61"/>
          <p:cNvSpPr txBox="1"/>
          <p:nvPr/>
        </p:nvSpPr>
        <p:spPr>
          <a:xfrm>
            <a:off x="6364357" y="3090179"/>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4</a:t>
            </a:r>
            <a:endParaRPr lang="en-US" sz="1600" b="1" dirty="0">
              <a:latin typeface="Cambria" pitchFamily="18" charset="0"/>
              <a:ea typeface="Cambria" pitchFamily="18" charset="0"/>
            </a:endParaRPr>
          </a:p>
        </p:txBody>
      </p:sp>
      <p:sp>
        <p:nvSpPr>
          <p:cNvPr id="63" name="TextBox 62"/>
          <p:cNvSpPr txBox="1"/>
          <p:nvPr/>
        </p:nvSpPr>
        <p:spPr>
          <a:xfrm>
            <a:off x="7686262" y="2692996"/>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5</a:t>
            </a:r>
            <a:endParaRPr lang="en-US" sz="1600" b="1" dirty="0">
              <a:latin typeface="Cambria" pitchFamily="18" charset="0"/>
              <a:ea typeface="Cambria" pitchFamily="18" charset="0"/>
            </a:endParaRPr>
          </a:p>
        </p:txBody>
      </p:sp>
      <p:sp>
        <p:nvSpPr>
          <p:cNvPr id="64" name="TextBox 63"/>
          <p:cNvSpPr txBox="1"/>
          <p:nvPr/>
        </p:nvSpPr>
        <p:spPr>
          <a:xfrm>
            <a:off x="422916" y="2762440"/>
            <a:ext cx="3677476" cy="2677656"/>
          </a:xfrm>
          <a:prstGeom prst="rect">
            <a:avLst/>
          </a:prstGeom>
          <a:noFill/>
        </p:spPr>
        <p:txBody>
          <a:bodyPr wrap="square" rtlCol="0">
            <a:spAutoFit/>
          </a:bodyPr>
          <a:lstStyle/>
          <a:p>
            <a:pPr marL="342900" indent="-342900">
              <a:buAutoNum type="arabicPeriod"/>
            </a:pPr>
            <a:r>
              <a:rPr lang="en-US" sz="1400" b="1" dirty="0" smtClean="0">
                <a:latin typeface="Cambria" pitchFamily="18" charset="0"/>
                <a:ea typeface="Cambria" pitchFamily="18" charset="0"/>
              </a:rPr>
              <a:t>Sanction of Term Loan &amp; Working capital</a:t>
            </a:r>
          </a:p>
          <a:p>
            <a:pPr marL="342900" indent="-342900">
              <a:buAutoNum type="arabicPeriod"/>
            </a:pPr>
            <a:r>
              <a:rPr lang="en-US" sz="1400" b="1" dirty="0" smtClean="0">
                <a:latin typeface="Cambria" pitchFamily="18" charset="0"/>
                <a:ea typeface="Cambria" pitchFamily="18" charset="0"/>
              </a:rPr>
              <a:t>Money Transferred to equipment Vendors by Bank</a:t>
            </a:r>
          </a:p>
          <a:p>
            <a:pPr marL="342900" indent="-342900">
              <a:buFontTx/>
              <a:buAutoNum type="arabicPeriod"/>
            </a:pPr>
            <a:r>
              <a:rPr lang="en-US" sz="1400" b="1" dirty="0" smtClean="0">
                <a:latin typeface="Cambria" pitchFamily="18" charset="0"/>
                <a:ea typeface="Cambria" pitchFamily="18" charset="0"/>
              </a:rPr>
              <a:t>Foundation, Installation of Silo, etc.</a:t>
            </a:r>
          </a:p>
          <a:p>
            <a:pPr marL="342900" indent="-342900">
              <a:buAutoNum type="arabicPeriod"/>
            </a:pPr>
            <a:r>
              <a:rPr lang="en-US" sz="1400" b="1" dirty="0" smtClean="0">
                <a:latin typeface="Cambria" pitchFamily="18" charset="0"/>
                <a:ea typeface="Cambria" pitchFamily="18" charset="0"/>
              </a:rPr>
              <a:t>Harvest Grains</a:t>
            </a:r>
          </a:p>
          <a:p>
            <a:pPr marL="342900" indent="-342900">
              <a:buAutoNum type="arabicPeriod"/>
            </a:pPr>
            <a:r>
              <a:rPr lang="en-US" sz="1400" b="1" dirty="0" smtClean="0">
                <a:latin typeface="Cambria" pitchFamily="18" charset="0"/>
                <a:ea typeface="Cambria" pitchFamily="18" charset="0"/>
              </a:rPr>
              <a:t>Storage of Grains in Silo</a:t>
            </a:r>
          </a:p>
          <a:p>
            <a:pPr marL="342900" indent="-342900">
              <a:buAutoNum type="arabicPeriod"/>
            </a:pPr>
            <a:r>
              <a:rPr lang="en-US" sz="1400" b="1" dirty="0" smtClean="0">
                <a:latin typeface="Cambria" pitchFamily="18" charset="0"/>
                <a:ea typeface="Cambria" pitchFamily="18" charset="0"/>
              </a:rPr>
              <a:t>Selling in Market/Grain Processing Unit</a:t>
            </a:r>
          </a:p>
          <a:p>
            <a:pPr marL="342900" indent="-342900">
              <a:buAutoNum type="arabicPeriod"/>
            </a:pPr>
            <a:r>
              <a:rPr lang="en-US" sz="1400" b="1" dirty="0" smtClean="0">
                <a:latin typeface="Cambria" pitchFamily="18" charset="0"/>
                <a:ea typeface="Cambria" pitchFamily="18" charset="0"/>
              </a:rPr>
              <a:t>Sales Proceeds directly to bank by buyers</a:t>
            </a:r>
          </a:p>
          <a:p>
            <a:pPr marL="342900" indent="-342900">
              <a:buAutoNum type="arabicPeriod"/>
            </a:pPr>
            <a:endParaRPr lang="en-US" sz="1400" b="1" dirty="0">
              <a:latin typeface="Cambria" pitchFamily="18" charset="0"/>
              <a:ea typeface="Cambria" pitchFamily="18" charset="0"/>
            </a:endParaRPr>
          </a:p>
        </p:txBody>
      </p:sp>
      <p:sp>
        <p:nvSpPr>
          <p:cNvPr id="65" name="TextBox 64"/>
          <p:cNvSpPr txBox="1"/>
          <p:nvPr/>
        </p:nvSpPr>
        <p:spPr>
          <a:xfrm>
            <a:off x="10846905" y="2215917"/>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7</a:t>
            </a:r>
            <a:endParaRPr lang="en-US" sz="1600" b="1" dirty="0">
              <a:latin typeface="Cambria" pitchFamily="18" charset="0"/>
              <a:ea typeface="Cambria" pitchFamily="18" charset="0"/>
            </a:endParaRPr>
          </a:p>
        </p:txBody>
      </p:sp>
      <p:sp>
        <p:nvSpPr>
          <p:cNvPr id="66" name="Right Arrow 65"/>
          <p:cNvSpPr/>
          <p:nvPr/>
        </p:nvSpPr>
        <p:spPr>
          <a:xfrm rot="10800000">
            <a:off x="4664765" y="2510778"/>
            <a:ext cx="463835" cy="2782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AutoShape 4" descr="How to open a supermarket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rot="16200000">
            <a:off x="5042378" y="2394297"/>
            <a:ext cx="1308782" cy="584775"/>
          </a:xfrm>
          <a:prstGeom prst="rect">
            <a:avLst/>
          </a:prstGeom>
          <a:noFill/>
        </p:spPr>
        <p:txBody>
          <a:bodyPr wrap="square" rtlCol="0">
            <a:spAutoFit/>
          </a:bodyPr>
          <a:lstStyle/>
          <a:p>
            <a:r>
              <a:rPr lang="en-US" sz="1600" b="1" dirty="0" smtClean="0">
                <a:latin typeface="Cambria" pitchFamily="18" charset="0"/>
                <a:ea typeface="Cambria" pitchFamily="18" charset="0"/>
              </a:rPr>
              <a:t>Working capital</a:t>
            </a:r>
            <a:endParaRPr lang="en-US" sz="1600" b="1" dirty="0">
              <a:latin typeface="Cambria" pitchFamily="18" charset="0"/>
              <a:ea typeface="Cambria" pitchFamily="18" charset="0"/>
            </a:endParaRPr>
          </a:p>
        </p:txBody>
      </p:sp>
      <p:pic>
        <p:nvPicPr>
          <p:cNvPr id="39" name="Picture 2" descr="Storage Silos&#10;PRESENTATION BY&#10;PRIMARY INFORMATION SERVICES&#10;WWW.PRIMARYINFO.COM&#10;MAILTO:PRIMARYINFO@GMAIL.COM&#10; "/>
          <p:cNvPicPr>
            <a:picLocks noChangeAspect="1" noChangeArrowheads="1"/>
          </p:cNvPicPr>
          <p:nvPr/>
        </p:nvPicPr>
        <p:blipFill>
          <a:blip r:embed="rId2"/>
          <a:srcRect t="8543" r="49343" b="24211"/>
          <a:stretch>
            <a:fillRect/>
          </a:stretch>
        </p:blipFill>
        <p:spPr bwMode="auto">
          <a:xfrm>
            <a:off x="7142784" y="3047492"/>
            <a:ext cx="1544016" cy="1391478"/>
          </a:xfrm>
          <a:prstGeom prst="rect">
            <a:avLst/>
          </a:prstGeom>
          <a:noFill/>
        </p:spPr>
      </p:pic>
      <p:sp>
        <p:nvSpPr>
          <p:cNvPr id="26626" name="AutoShape 2" descr="High Performance Industrial Grade Grain Processing Plant at Best Price in  Indore | T. R. Master Engineer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28" name="AutoShape 4" descr="High Performance Industrial Grade Grain Processing Plant at Best Price in  Indore | T. R. Master Engineer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29" name="Picture 5"/>
          <p:cNvPicPr>
            <a:picLocks noChangeAspect="1" noChangeArrowheads="1"/>
          </p:cNvPicPr>
          <p:nvPr/>
        </p:nvPicPr>
        <p:blipFill>
          <a:blip r:embed="rId3"/>
          <a:srcRect t="12435" b="15681"/>
          <a:stretch>
            <a:fillRect/>
          </a:stretch>
        </p:blipFill>
        <p:spPr bwMode="auto">
          <a:xfrm>
            <a:off x="10386391" y="3120615"/>
            <a:ext cx="1252329" cy="1332327"/>
          </a:xfrm>
          <a:prstGeom prst="rect">
            <a:avLst/>
          </a:prstGeom>
          <a:noFill/>
          <a:ln w="9525">
            <a:noFill/>
            <a:miter lim="800000"/>
            <a:headEnd/>
            <a:tailEnd/>
          </a:ln>
          <a:effectLst/>
        </p:spPr>
      </p:pic>
      <p:pic>
        <p:nvPicPr>
          <p:cNvPr id="26631" name="Picture 7"/>
          <p:cNvPicPr>
            <a:picLocks noChangeAspect="1" noChangeArrowheads="1"/>
          </p:cNvPicPr>
          <p:nvPr/>
        </p:nvPicPr>
        <p:blipFill>
          <a:blip r:embed="rId4"/>
          <a:srcRect/>
          <a:stretch>
            <a:fillRect/>
          </a:stretch>
        </p:blipFill>
        <p:spPr bwMode="auto">
          <a:xfrm>
            <a:off x="9561445" y="3127005"/>
            <a:ext cx="1053547" cy="1311964"/>
          </a:xfrm>
          <a:prstGeom prst="rect">
            <a:avLst/>
          </a:prstGeom>
          <a:noFill/>
          <a:ln w="9525">
            <a:noFill/>
            <a:miter lim="800000"/>
            <a:headEnd/>
            <a:tailEnd/>
          </a:ln>
          <a:effectLst/>
        </p:spPr>
      </p:pic>
      <p:cxnSp>
        <p:nvCxnSpPr>
          <p:cNvPr id="48" name="Straight Arrow Connector 47"/>
          <p:cNvCxnSpPr/>
          <p:nvPr/>
        </p:nvCxnSpPr>
        <p:spPr>
          <a:xfrm flipH="1">
            <a:off x="5197372" y="1367444"/>
            <a:ext cx="793" cy="319179"/>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0800000" flipV="1">
            <a:off x="5187083" y="1340631"/>
            <a:ext cx="909430" cy="960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335755" y="1042459"/>
            <a:ext cx="1878495" cy="307777"/>
          </a:xfrm>
          <a:prstGeom prst="rect">
            <a:avLst/>
          </a:prstGeom>
          <a:noFill/>
          <a:ln>
            <a:noFill/>
          </a:ln>
        </p:spPr>
        <p:txBody>
          <a:bodyPr wrap="square" rtlCol="0">
            <a:spAutoFit/>
          </a:bodyPr>
          <a:lstStyle/>
          <a:p>
            <a:pPr algn="ctr"/>
            <a:r>
              <a:rPr lang="en-US" sz="1400" b="1" dirty="0" smtClean="0">
                <a:latin typeface="Cambria" pitchFamily="18" charset="0"/>
                <a:ea typeface="Cambria" pitchFamily="18" charset="0"/>
              </a:rPr>
              <a:t>Interest Subvention</a:t>
            </a:r>
            <a:endParaRPr lang="en-US" sz="1400" b="1" dirty="0">
              <a:latin typeface="Cambria" pitchFamily="18" charset="0"/>
              <a:ea typeface="Cambria" pitchFamily="18" charset="0"/>
            </a:endParaRPr>
          </a:p>
        </p:txBody>
      </p:sp>
      <p:sp>
        <p:nvSpPr>
          <p:cNvPr id="67" name="TextBox 66"/>
          <p:cNvSpPr txBox="1"/>
          <p:nvPr/>
        </p:nvSpPr>
        <p:spPr>
          <a:xfrm>
            <a:off x="6615254" y="5393129"/>
            <a:ext cx="2941983" cy="1169551"/>
          </a:xfrm>
          <a:prstGeom prst="rect">
            <a:avLst/>
          </a:prstGeom>
          <a:noFill/>
        </p:spPr>
        <p:txBody>
          <a:bodyPr wrap="square" rtlCol="0">
            <a:spAutoFit/>
          </a:bodyPr>
          <a:lstStyle/>
          <a:p>
            <a:r>
              <a:rPr lang="en-US" sz="1400" b="1" dirty="0" smtClean="0">
                <a:solidFill>
                  <a:srgbClr val="C00000"/>
                </a:solidFill>
                <a:latin typeface="Cambria" pitchFamily="18" charset="0"/>
                <a:ea typeface="Cambria" pitchFamily="18" charset="0"/>
              </a:rPr>
              <a:t>SECURITY OF THE LOAN:</a:t>
            </a:r>
          </a:p>
          <a:p>
            <a:pPr marL="342900" indent="-342900">
              <a:buAutoNum type="arabicPeriod"/>
            </a:pPr>
            <a:r>
              <a:rPr lang="en-US" sz="1400" b="1" dirty="0" smtClean="0">
                <a:latin typeface="Cambria" pitchFamily="18" charset="0"/>
                <a:ea typeface="Cambria" pitchFamily="18" charset="0"/>
              </a:rPr>
              <a:t>Business Security</a:t>
            </a:r>
          </a:p>
          <a:p>
            <a:pPr marL="342900" indent="-342900">
              <a:buAutoNum type="arabicPeriod"/>
            </a:pPr>
            <a:r>
              <a:rPr lang="en-US" sz="1400" b="1" dirty="0" smtClean="0">
                <a:latin typeface="Cambria" pitchFamily="18" charset="0"/>
                <a:ea typeface="Cambria" pitchFamily="18" charset="0"/>
              </a:rPr>
              <a:t>Primary Security</a:t>
            </a:r>
          </a:p>
          <a:p>
            <a:pPr marL="342900" indent="-342900">
              <a:buAutoNum type="arabicPeriod"/>
            </a:pPr>
            <a:r>
              <a:rPr lang="en-US" sz="1400" b="1" dirty="0" smtClean="0">
                <a:latin typeface="Cambria" pitchFamily="18" charset="0"/>
                <a:ea typeface="Cambria" pitchFamily="18" charset="0"/>
              </a:rPr>
              <a:t>CGTMSE  up to Rs. 200 Lakhs</a:t>
            </a:r>
          </a:p>
          <a:p>
            <a:pPr marL="342900" indent="-342900"/>
            <a:r>
              <a:rPr lang="en-US" sz="1400" b="1" dirty="0" smtClean="0">
                <a:latin typeface="Cambria" pitchFamily="18" charset="0"/>
                <a:ea typeface="Cambria" pitchFamily="18" charset="0"/>
              </a:rPr>
              <a:t>        </a:t>
            </a:r>
            <a:r>
              <a:rPr lang="en-US" sz="1200" b="1" dirty="0" smtClean="0">
                <a:latin typeface="Cambria" pitchFamily="18" charset="0"/>
                <a:ea typeface="Cambria" pitchFamily="18" charset="0"/>
              </a:rPr>
              <a:t>(Wherever  applicable)</a:t>
            </a:r>
            <a:endParaRPr lang="en-US" sz="1200" b="1" dirty="0">
              <a:latin typeface="Cambria" pitchFamily="18" charset="0"/>
              <a:ea typeface="Cambria" pitchFamily="18" charset="0"/>
            </a:endParaRPr>
          </a:p>
        </p:txBody>
      </p:sp>
      <p:sp>
        <p:nvSpPr>
          <p:cNvPr id="68" name="TextBox 67"/>
          <p:cNvSpPr txBox="1"/>
          <p:nvPr/>
        </p:nvSpPr>
        <p:spPr>
          <a:xfrm>
            <a:off x="6126330" y="1153517"/>
            <a:ext cx="798718" cy="369332"/>
          </a:xfrm>
          <a:prstGeom prst="rect">
            <a:avLst/>
          </a:prstGeom>
          <a:solidFill>
            <a:schemeClr val="accent6"/>
          </a:solidFill>
          <a:ln w="38100">
            <a:solidFill>
              <a:srgbClr val="00B050"/>
            </a:solidFill>
          </a:ln>
        </p:spPr>
        <p:txBody>
          <a:bodyPr wrap="square" rtlCol="0">
            <a:spAutoFit/>
          </a:bodyPr>
          <a:lstStyle/>
          <a:p>
            <a:pPr algn="ctr"/>
            <a:r>
              <a:rPr lang="en-US" b="1" dirty="0" smtClean="0">
                <a:solidFill>
                  <a:schemeClr val="bg1"/>
                </a:solidFill>
                <a:latin typeface="Cambria" pitchFamily="18" charset="0"/>
                <a:ea typeface="Cambria" pitchFamily="18" charset="0"/>
              </a:rPr>
              <a:t>FPO</a:t>
            </a:r>
            <a:endParaRPr lang="en-US" b="1" dirty="0">
              <a:solidFill>
                <a:schemeClr val="bg1"/>
              </a:solidFill>
              <a:latin typeface="Cambria" pitchFamily="18" charset="0"/>
              <a:ea typeface="Cambria" pitchFamily="18" charset="0"/>
            </a:endParaRPr>
          </a:p>
        </p:txBody>
      </p:sp>
      <p:sp>
        <p:nvSpPr>
          <p:cNvPr id="69" name="TextBox 68"/>
          <p:cNvSpPr txBox="1"/>
          <p:nvPr/>
        </p:nvSpPr>
        <p:spPr>
          <a:xfrm>
            <a:off x="3113113" y="194014"/>
            <a:ext cx="5972837" cy="369332"/>
          </a:xfrm>
          <a:prstGeom prst="rect">
            <a:avLst/>
          </a:prstGeom>
          <a:solidFill>
            <a:schemeClr val="accent1">
              <a:lumMod val="20000"/>
              <a:lumOff val="80000"/>
            </a:schemeClr>
          </a:solidFill>
        </p:spPr>
        <p:txBody>
          <a:bodyPr wrap="square" rtlCol="0">
            <a:spAutoFit/>
          </a:bodyPr>
          <a:lstStyle/>
          <a:p>
            <a:pPr algn="ctr"/>
            <a:r>
              <a:rPr lang="en-US" b="1" dirty="0" smtClean="0">
                <a:latin typeface="Cambria" pitchFamily="18" charset="0"/>
                <a:ea typeface="Cambria" pitchFamily="18" charset="0"/>
              </a:rPr>
              <a:t>Funding to FPO – Agri Infra</a:t>
            </a:r>
            <a:endParaRPr lang="en-US" b="1" dirty="0">
              <a:latin typeface="Cambria" pitchFamily="18" charset="0"/>
              <a:ea typeface="Cambria" pitchFamily="18" charset="0"/>
            </a:endParaRPr>
          </a:p>
        </p:txBody>
      </p:sp>
    </p:spTree>
    <p:extLst>
      <p:ext uri="{BB962C8B-B14F-4D97-AF65-F5344CB8AC3E}">
        <p14:creationId xmlns:p14="http://schemas.microsoft.com/office/powerpoint/2010/main" val="3915142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870177" y="3461493"/>
            <a:ext cx="1242392" cy="6858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959630" y="3600641"/>
            <a:ext cx="1063487" cy="369332"/>
          </a:xfrm>
          <a:prstGeom prst="rect">
            <a:avLst/>
          </a:prstGeom>
          <a:solidFill>
            <a:srgbClr val="C00000"/>
          </a:solidFill>
        </p:spPr>
        <p:txBody>
          <a:bodyPr wrap="square" rtlCol="0">
            <a:spAutoFit/>
          </a:bodyPr>
          <a:lstStyle/>
          <a:p>
            <a:pPr algn="ctr"/>
            <a:r>
              <a:rPr lang="en-US" b="1" dirty="0" smtClean="0">
                <a:solidFill>
                  <a:schemeClr val="bg1"/>
                </a:solidFill>
                <a:latin typeface="Cambria" pitchFamily="18" charset="0"/>
                <a:ea typeface="Cambria" pitchFamily="18" charset="0"/>
              </a:rPr>
              <a:t>FPC</a:t>
            </a:r>
            <a:endParaRPr lang="en-US" b="1" dirty="0">
              <a:solidFill>
                <a:schemeClr val="bg1"/>
              </a:solidFill>
              <a:latin typeface="Cambria" pitchFamily="18" charset="0"/>
              <a:ea typeface="Cambria" pitchFamily="18" charset="0"/>
            </a:endParaRPr>
          </a:p>
        </p:txBody>
      </p:sp>
      <p:sp>
        <p:nvSpPr>
          <p:cNvPr id="18" name="Right Arrow 17"/>
          <p:cNvSpPr/>
          <p:nvPr/>
        </p:nvSpPr>
        <p:spPr>
          <a:xfrm>
            <a:off x="6125797" y="3540504"/>
            <a:ext cx="1023731" cy="27829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TextBox 19"/>
          <p:cNvSpPr txBox="1"/>
          <p:nvPr/>
        </p:nvSpPr>
        <p:spPr>
          <a:xfrm>
            <a:off x="6659218" y="4419094"/>
            <a:ext cx="2365513" cy="338554"/>
          </a:xfrm>
          <a:prstGeom prst="rect">
            <a:avLst/>
          </a:prstGeom>
          <a:noFill/>
          <a:ln>
            <a:noFill/>
          </a:ln>
        </p:spPr>
        <p:txBody>
          <a:bodyPr wrap="square" rtlCol="0">
            <a:spAutoFit/>
          </a:bodyPr>
          <a:lstStyle/>
          <a:p>
            <a:r>
              <a:rPr lang="en-US" sz="1600" b="1" dirty="0" smtClean="0">
                <a:solidFill>
                  <a:srgbClr val="00B050"/>
                </a:solidFill>
                <a:latin typeface="Cambria" pitchFamily="18" charset="0"/>
                <a:ea typeface="Cambria" pitchFamily="18" charset="0"/>
              </a:rPr>
              <a:t>       Warehouse Storage</a:t>
            </a:r>
            <a:endParaRPr lang="en-US" sz="1600" b="1" dirty="0">
              <a:solidFill>
                <a:srgbClr val="00B050"/>
              </a:solidFill>
              <a:latin typeface="Cambria" pitchFamily="18" charset="0"/>
              <a:ea typeface="Cambria" pitchFamily="18" charset="0"/>
            </a:endParaRPr>
          </a:p>
        </p:txBody>
      </p:sp>
      <p:sp>
        <p:nvSpPr>
          <p:cNvPr id="21" name="Right Arrow 20"/>
          <p:cNvSpPr/>
          <p:nvPr/>
        </p:nvSpPr>
        <p:spPr>
          <a:xfrm>
            <a:off x="8663557" y="3666907"/>
            <a:ext cx="868069" cy="27829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422527" y="4466247"/>
            <a:ext cx="2365513" cy="492443"/>
          </a:xfrm>
          <a:prstGeom prst="rect">
            <a:avLst/>
          </a:prstGeom>
          <a:noFill/>
          <a:ln>
            <a:noFill/>
          </a:ln>
        </p:spPr>
        <p:txBody>
          <a:bodyPr wrap="square" rtlCol="0">
            <a:spAutoFit/>
          </a:bodyPr>
          <a:lstStyle/>
          <a:p>
            <a:pPr algn="ctr"/>
            <a:r>
              <a:rPr lang="en-US" sz="1300" b="1" dirty="0" smtClean="0">
                <a:solidFill>
                  <a:srgbClr val="00B050"/>
                </a:solidFill>
                <a:latin typeface="Cambria" pitchFamily="18" charset="0"/>
                <a:ea typeface="Cambria" pitchFamily="18" charset="0"/>
              </a:rPr>
              <a:t>Market/Grain </a:t>
            </a:r>
          </a:p>
          <a:p>
            <a:pPr algn="ctr"/>
            <a:r>
              <a:rPr lang="en-US" sz="1300" b="1" dirty="0" smtClean="0">
                <a:solidFill>
                  <a:srgbClr val="00B050"/>
                </a:solidFill>
                <a:latin typeface="Cambria" pitchFamily="18" charset="0"/>
                <a:ea typeface="Cambria" pitchFamily="18" charset="0"/>
              </a:rPr>
              <a:t>Processing Unit</a:t>
            </a:r>
            <a:endParaRPr lang="en-US" sz="1300" b="1" dirty="0">
              <a:solidFill>
                <a:srgbClr val="00B050"/>
              </a:solidFill>
              <a:latin typeface="Cambria" pitchFamily="18" charset="0"/>
              <a:ea typeface="Cambria" pitchFamily="18" charset="0"/>
            </a:endParaRPr>
          </a:p>
        </p:txBody>
      </p:sp>
      <p:sp>
        <p:nvSpPr>
          <p:cNvPr id="29" name="TextBox 28"/>
          <p:cNvSpPr txBox="1"/>
          <p:nvPr/>
        </p:nvSpPr>
        <p:spPr>
          <a:xfrm>
            <a:off x="4581939" y="1712208"/>
            <a:ext cx="1232452" cy="369332"/>
          </a:xfrm>
          <a:prstGeom prst="rect">
            <a:avLst/>
          </a:prstGeom>
          <a:noFill/>
          <a:ln w="38100">
            <a:solidFill>
              <a:schemeClr val="tx1"/>
            </a:solidFill>
          </a:ln>
        </p:spPr>
        <p:txBody>
          <a:bodyPr wrap="square" rtlCol="0">
            <a:spAutoFit/>
          </a:bodyPr>
          <a:lstStyle/>
          <a:p>
            <a:pPr algn="ctr"/>
            <a:r>
              <a:rPr lang="en-US" b="1" dirty="0" smtClean="0">
                <a:latin typeface="Cambria" pitchFamily="18" charset="0"/>
                <a:ea typeface="Cambria" pitchFamily="18" charset="0"/>
              </a:rPr>
              <a:t>Bank</a:t>
            </a:r>
            <a:endParaRPr lang="en-US" b="1" dirty="0">
              <a:latin typeface="Cambria" pitchFamily="18" charset="0"/>
              <a:ea typeface="Cambria" pitchFamily="18" charset="0"/>
            </a:endParaRPr>
          </a:p>
        </p:txBody>
      </p:sp>
      <p:sp>
        <p:nvSpPr>
          <p:cNvPr id="32" name="Right Arrow 31"/>
          <p:cNvSpPr/>
          <p:nvPr/>
        </p:nvSpPr>
        <p:spPr>
          <a:xfrm rot="5400000">
            <a:off x="4736798" y="2609193"/>
            <a:ext cx="1308650" cy="2435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6200000">
            <a:off x="4605123" y="2530532"/>
            <a:ext cx="1262269" cy="338554"/>
          </a:xfrm>
          <a:prstGeom prst="rect">
            <a:avLst/>
          </a:prstGeom>
          <a:noFill/>
        </p:spPr>
        <p:txBody>
          <a:bodyPr wrap="square" rtlCol="0">
            <a:spAutoFit/>
          </a:bodyPr>
          <a:lstStyle/>
          <a:p>
            <a:r>
              <a:rPr lang="en-US" sz="1600" b="1" dirty="0" smtClean="0">
                <a:latin typeface="Cambria" pitchFamily="18" charset="0"/>
                <a:ea typeface="Cambria" pitchFamily="18" charset="0"/>
              </a:rPr>
              <a:t>Term Loan</a:t>
            </a:r>
            <a:endParaRPr lang="en-US" sz="1600" b="1" dirty="0">
              <a:latin typeface="Cambria" pitchFamily="18" charset="0"/>
              <a:ea typeface="Cambria" pitchFamily="18" charset="0"/>
            </a:endParaRPr>
          </a:p>
        </p:txBody>
      </p:sp>
      <p:sp>
        <p:nvSpPr>
          <p:cNvPr id="34" name="Right Arrow 33"/>
          <p:cNvSpPr/>
          <p:nvPr/>
        </p:nvSpPr>
        <p:spPr>
          <a:xfrm>
            <a:off x="6125826" y="3838676"/>
            <a:ext cx="1023731" cy="2782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637106" y="3471434"/>
            <a:ext cx="735496" cy="338554"/>
          </a:xfrm>
          <a:prstGeom prst="rect">
            <a:avLst/>
          </a:prstGeom>
          <a:noFill/>
        </p:spPr>
        <p:txBody>
          <a:bodyPr wrap="square" rtlCol="0">
            <a:spAutoFit/>
          </a:bodyPr>
          <a:lstStyle/>
          <a:p>
            <a:r>
              <a:rPr lang="en-US" sz="1600" b="1" dirty="0" smtClean="0">
                <a:latin typeface="Cambria" pitchFamily="18" charset="0"/>
                <a:ea typeface="Cambria" pitchFamily="18" charset="0"/>
              </a:rPr>
              <a:t>Maize</a:t>
            </a:r>
            <a:endParaRPr lang="en-US" sz="1600" b="1" dirty="0">
              <a:latin typeface="Cambria" pitchFamily="18" charset="0"/>
              <a:ea typeface="Cambria" pitchFamily="18" charset="0"/>
            </a:endParaRPr>
          </a:p>
        </p:txBody>
      </p:sp>
      <p:cxnSp>
        <p:nvCxnSpPr>
          <p:cNvPr id="38" name="Straight Arrow Connector 37"/>
          <p:cNvCxnSpPr/>
          <p:nvPr/>
        </p:nvCxnSpPr>
        <p:spPr>
          <a:xfrm rot="5400000" flipH="1" flipV="1">
            <a:off x="9971433" y="2513701"/>
            <a:ext cx="1212573" cy="9938"/>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29" idx="3"/>
          </p:cNvCxnSpPr>
          <p:nvPr/>
        </p:nvCxnSpPr>
        <p:spPr>
          <a:xfrm flipH="1">
            <a:off x="5814391" y="1890617"/>
            <a:ext cx="4758359" cy="0"/>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341713" y="1583004"/>
            <a:ext cx="1596880" cy="338554"/>
          </a:xfrm>
          <a:prstGeom prst="rect">
            <a:avLst/>
          </a:prstGeom>
          <a:noFill/>
          <a:ln>
            <a:noFill/>
          </a:ln>
        </p:spPr>
        <p:txBody>
          <a:bodyPr wrap="square" rtlCol="0">
            <a:spAutoFit/>
          </a:bodyPr>
          <a:lstStyle/>
          <a:p>
            <a:r>
              <a:rPr lang="en-US" sz="1600" b="1" dirty="0" smtClean="0">
                <a:solidFill>
                  <a:srgbClr val="FF0000"/>
                </a:solidFill>
                <a:latin typeface="Cambria" pitchFamily="18" charset="0"/>
                <a:ea typeface="Cambria" pitchFamily="18" charset="0"/>
              </a:rPr>
              <a:t>Sale Proceeds</a:t>
            </a:r>
            <a:endParaRPr lang="en-US" sz="1600" b="1" dirty="0">
              <a:solidFill>
                <a:srgbClr val="FF0000"/>
              </a:solidFill>
              <a:latin typeface="Cambria" pitchFamily="18" charset="0"/>
              <a:ea typeface="Cambria" pitchFamily="18" charset="0"/>
            </a:endParaRPr>
          </a:p>
        </p:txBody>
      </p:sp>
      <p:sp>
        <p:nvSpPr>
          <p:cNvPr id="42" name="Oval 41"/>
          <p:cNvSpPr/>
          <p:nvPr/>
        </p:nvSpPr>
        <p:spPr>
          <a:xfrm>
            <a:off x="9273209" y="2616669"/>
            <a:ext cx="2604051" cy="2458277"/>
          </a:xfrm>
          <a:prstGeom prst="ellipse">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9495087" y="5018630"/>
            <a:ext cx="2325757" cy="338554"/>
          </a:xfrm>
          <a:prstGeom prst="rect">
            <a:avLst/>
          </a:prstGeom>
          <a:noFill/>
          <a:ln>
            <a:noFill/>
          </a:ln>
        </p:spPr>
        <p:txBody>
          <a:bodyPr wrap="square" rtlCol="0">
            <a:spAutoFit/>
          </a:bodyPr>
          <a:lstStyle/>
          <a:p>
            <a:r>
              <a:rPr lang="en-US" sz="1600" b="1" dirty="0" smtClean="0">
                <a:solidFill>
                  <a:srgbClr val="7030A0"/>
                </a:solidFill>
                <a:latin typeface="Cambria" pitchFamily="18" charset="0"/>
                <a:ea typeface="Cambria" pitchFamily="18" charset="0"/>
              </a:rPr>
              <a:t>Forward Integration</a:t>
            </a:r>
            <a:endParaRPr lang="en-US" sz="1600" b="1" dirty="0">
              <a:solidFill>
                <a:srgbClr val="7030A0"/>
              </a:solidFill>
              <a:latin typeface="Cambria" pitchFamily="18" charset="0"/>
              <a:ea typeface="Cambria" pitchFamily="18" charset="0"/>
            </a:endParaRPr>
          </a:p>
        </p:txBody>
      </p:sp>
      <p:sp>
        <p:nvSpPr>
          <p:cNvPr id="44" name="TextBox 43"/>
          <p:cNvSpPr txBox="1"/>
          <p:nvPr/>
        </p:nvSpPr>
        <p:spPr>
          <a:xfrm>
            <a:off x="255103" y="1800381"/>
            <a:ext cx="3498573" cy="584775"/>
          </a:xfrm>
          <a:prstGeom prst="rect">
            <a:avLst/>
          </a:prstGeom>
          <a:noFill/>
        </p:spPr>
        <p:txBody>
          <a:bodyPr wrap="square" rtlCol="0">
            <a:spAutoFit/>
          </a:bodyPr>
          <a:lstStyle/>
          <a:p>
            <a:pPr algn="ctr"/>
            <a:r>
              <a:rPr lang="en-US" sz="1600" b="1" dirty="0" smtClean="0">
                <a:solidFill>
                  <a:srgbClr val="C00000"/>
                </a:solidFill>
                <a:latin typeface="Cambria" pitchFamily="18" charset="0"/>
                <a:ea typeface="Cambria" pitchFamily="18" charset="0"/>
              </a:rPr>
              <a:t>Loan (Under AIF) for Storage Warehousing e.g. Grains/Pulses</a:t>
            </a:r>
            <a:endParaRPr lang="en-US" sz="1600" b="1" dirty="0">
              <a:solidFill>
                <a:srgbClr val="C00000"/>
              </a:solidFill>
              <a:latin typeface="Cambria" pitchFamily="18" charset="0"/>
              <a:ea typeface="Cambria" pitchFamily="18" charset="0"/>
            </a:endParaRPr>
          </a:p>
        </p:txBody>
      </p:sp>
      <p:sp>
        <p:nvSpPr>
          <p:cNvPr id="50" name="TextBox 49"/>
          <p:cNvSpPr txBox="1"/>
          <p:nvPr/>
        </p:nvSpPr>
        <p:spPr>
          <a:xfrm>
            <a:off x="8892206" y="3229584"/>
            <a:ext cx="318052" cy="307777"/>
          </a:xfrm>
          <a:prstGeom prst="rect">
            <a:avLst/>
          </a:prstGeom>
          <a:noFill/>
          <a:ln>
            <a:noFill/>
          </a:ln>
        </p:spPr>
        <p:txBody>
          <a:bodyPr wrap="square" rtlCol="0">
            <a:spAutoFit/>
          </a:bodyPr>
          <a:lstStyle/>
          <a:p>
            <a:r>
              <a:rPr lang="en-US" sz="1400" b="1" dirty="0" smtClean="0">
                <a:latin typeface="Cambria" pitchFamily="18" charset="0"/>
                <a:ea typeface="Cambria" pitchFamily="18" charset="0"/>
              </a:rPr>
              <a:t>6</a:t>
            </a:r>
            <a:endParaRPr lang="en-US" sz="1400" b="1" dirty="0">
              <a:latin typeface="Cambria" pitchFamily="18" charset="0"/>
              <a:ea typeface="Cambria" pitchFamily="18" charset="0"/>
            </a:endParaRPr>
          </a:p>
        </p:txBody>
      </p:sp>
      <p:sp>
        <p:nvSpPr>
          <p:cNvPr id="51" name="Frame 50"/>
          <p:cNvSpPr/>
          <p:nvPr/>
        </p:nvSpPr>
        <p:spPr>
          <a:xfrm>
            <a:off x="4979508" y="5061695"/>
            <a:ext cx="1331843" cy="646043"/>
          </a:xfrm>
          <a:prstGeom prst="fram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TextBox 51"/>
          <p:cNvSpPr txBox="1"/>
          <p:nvPr/>
        </p:nvSpPr>
        <p:spPr>
          <a:xfrm>
            <a:off x="5158408" y="5220721"/>
            <a:ext cx="983974" cy="338554"/>
          </a:xfrm>
          <a:prstGeom prst="rect">
            <a:avLst/>
          </a:prstGeom>
          <a:noFill/>
          <a:ln>
            <a:noFill/>
          </a:ln>
        </p:spPr>
        <p:txBody>
          <a:bodyPr wrap="square" rtlCol="0">
            <a:spAutoFit/>
          </a:bodyPr>
          <a:lstStyle/>
          <a:p>
            <a:r>
              <a:rPr lang="en-US" sz="1600" b="1" dirty="0" smtClean="0">
                <a:latin typeface="Cambria" pitchFamily="18" charset="0"/>
                <a:ea typeface="Cambria" pitchFamily="18" charset="0"/>
              </a:rPr>
              <a:t>Vendors</a:t>
            </a:r>
            <a:endParaRPr lang="en-US" sz="1600" b="1" dirty="0">
              <a:latin typeface="Cambria" pitchFamily="18" charset="0"/>
              <a:ea typeface="Cambria" pitchFamily="18" charset="0"/>
            </a:endParaRPr>
          </a:p>
        </p:txBody>
      </p:sp>
      <p:sp>
        <p:nvSpPr>
          <p:cNvPr id="53" name="Up Arrow 52"/>
          <p:cNvSpPr/>
          <p:nvPr/>
        </p:nvSpPr>
        <p:spPr>
          <a:xfrm>
            <a:off x="5496337" y="4177112"/>
            <a:ext cx="228601" cy="894522"/>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rot="16200000">
            <a:off x="4785537" y="4378786"/>
            <a:ext cx="964405" cy="461665"/>
          </a:xfrm>
          <a:prstGeom prst="rect">
            <a:avLst/>
          </a:prstGeom>
          <a:noFill/>
          <a:ln>
            <a:noFill/>
          </a:ln>
        </p:spPr>
        <p:txBody>
          <a:bodyPr wrap="square" rtlCol="0">
            <a:spAutoFit/>
          </a:bodyPr>
          <a:lstStyle/>
          <a:p>
            <a:pPr algn="ctr"/>
            <a:r>
              <a:rPr lang="en-US" sz="1200" b="1" dirty="0" smtClean="0">
                <a:latin typeface="Cambria" pitchFamily="18" charset="0"/>
                <a:ea typeface="Cambria" pitchFamily="18" charset="0"/>
              </a:rPr>
              <a:t>Supply Materials</a:t>
            </a:r>
            <a:endParaRPr lang="en-US" sz="1200" b="1" dirty="0">
              <a:latin typeface="Cambria" pitchFamily="18" charset="0"/>
              <a:ea typeface="Cambria" pitchFamily="18" charset="0"/>
            </a:endParaRPr>
          </a:p>
        </p:txBody>
      </p:sp>
      <p:sp>
        <p:nvSpPr>
          <p:cNvPr id="56" name="Right Arrow 55"/>
          <p:cNvSpPr/>
          <p:nvPr/>
        </p:nvSpPr>
        <p:spPr>
          <a:xfrm rot="5400000">
            <a:off x="3247582" y="3826733"/>
            <a:ext cx="2703446" cy="2435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4522304" y="5237286"/>
            <a:ext cx="463835" cy="2782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6162261" y="3308590"/>
            <a:ext cx="765313" cy="338554"/>
          </a:xfrm>
          <a:prstGeom prst="rect">
            <a:avLst/>
          </a:prstGeom>
          <a:noFill/>
        </p:spPr>
        <p:txBody>
          <a:bodyPr wrap="square" rtlCol="0">
            <a:spAutoFit/>
          </a:bodyPr>
          <a:lstStyle/>
          <a:p>
            <a:r>
              <a:rPr lang="en-US" sz="1600" b="1" dirty="0" smtClean="0">
                <a:latin typeface="Cambria" pitchFamily="18" charset="0"/>
                <a:ea typeface="Cambria" pitchFamily="18" charset="0"/>
              </a:rPr>
              <a:t>Maize</a:t>
            </a:r>
            <a:endParaRPr lang="en-US" sz="1600" b="1" dirty="0">
              <a:latin typeface="Cambria" pitchFamily="18" charset="0"/>
              <a:ea typeface="Cambria" pitchFamily="18" charset="0"/>
            </a:endParaRPr>
          </a:p>
        </p:txBody>
      </p:sp>
      <p:sp>
        <p:nvSpPr>
          <p:cNvPr id="59" name="TextBox 58"/>
          <p:cNvSpPr txBox="1"/>
          <p:nvPr/>
        </p:nvSpPr>
        <p:spPr>
          <a:xfrm>
            <a:off x="5406887" y="2109772"/>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1</a:t>
            </a:r>
            <a:endParaRPr lang="en-US" sz="1600" b="1" dirty="0">
              <a:latin typeface="Cambria" pitchFamily="18" charset="0"/>
              <a:ea typeface="Cambria" pitchFamily="18" charset="0"/>
            </a:endParaRPr>
          </a:p>
        </p:txBody>
      </p:sp>
      <p:sp>
        <p:nvSpPr>
          <p:cNvPr id="60" name="TextBox 59"/>
          <p:cNvSpPr txBox="1"/>
          <p:nvPr/>
        </p:nvSpPr>
        <p:spPr>
          <a:xfrm>
            <a:off x="4602401" y="2911532"/>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2</a:t>
            </a:r>
            <a:endParaRPr lang="en-US" sz="1600" b="1" dirty="0">
              <a:latin typeface="Cambria" pitchFamily="18" charset="0"/>
              <a:ea typeface="Cambria" pitchFamily="18" charset="0"/>
            </a:endParaRPr>
          </a:p>
        </p:txBody>
      </p:sp>
      <p:sp>
        <p:nvSpPr>
          <p:cNvPr id="61" name="TextBox 60"/>
          <p:cNvSpPr txBox="1"/>
          <p:nvPr/>
        </p:nvSpPr>
        <p:spPr>
          <a:xfrm>
            <a:off x="6406598" y="4007835"/>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3</a:t>
            </a:r>
            <a:endParaRPr lang="en-US" sz="1600" b="1" dirty="0">
              <a:latin typeface="Cambria" pitchFamily="18" charset="0"/>
              <a:ea typeface="Cambria" pitchFamily="18" charset="0"/>
            </a:endParaRPr>
          </a:p>
        </p:txBody>
      </p:sp>
      <p:sp>
        <p:nvSpPr>
          <p:cNvPr id="62" name="TextBox 61"/>
          <p:cNvSpPr txBox="1"/>
          <p:nvPr/>
        </p:nvSpPr>
        <p:spPr>
          <a:xfrm>
            <a:off x="6364357" y="3142937"/>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4</a:t>
            </a:r>
            <a:endParaRPr lang="en-US" sz="1600" b="1" dirty="0">
              <a:latin typeface="Cambria" pitchFamily="18" charset="0"/>
              <a:ea typeface="Cambria" pitchFamily="18" charset="0"/>
            </a:endParaRPr>
          </a:p>
        </p:txBody>
      </p:sp>
      <p:sp>
        <p:nvSpPr>
          <p:cNvPr id="63" name="TextBox 62"/>
          <p:cNvSpPr txBox="1"/>
          <p:nvPr/>
        </p:nvSpPr>
        <p:spPr>
          <a:xfrm>
            <a:off x="7686262" y="2719374"/>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5</a:t>
            </a:r>
            <a:endParaRPr lang="en-US" sz="1600" b="1" dirty="0">
              <a:latin typeface="Cambria" pitchFamily="18" charset="0"/>
              <a:ea typeface="Cambria" pitchFamily="18" charset="0"/>
            </a:endParaRPr>
          </a:p>
        </p:txBody>
      </p:sp>
      <p:sp>
        <p:nvSpPr>
          <p:cNvPr id="64" name="TextBox 63"/>
          <p:cNvSpPr txBox="1"/>
          <p:nvPr/>
        </p:nvSpPr>
        <p:spPr>
          <a:xfrm>
            <a:off x="397184" y="2392272"/>
            <a:ext cx="3592943" cy="2893100"/>
          </a:xfrm>
          <a:prstGeom prst="rect">
            <a:avLst/>
          </a:prstGeom>
          <a:noFill/>
        </p:spPr>
        <p:txBody>
          <a:bodyPr wrap="square" rtlCol="0">
            <a:spAutoFit/>
          </a:bodyPr>
          <a:lstStyle/>
          <a:p>
            <a:pPr marL="342900" indent="-342900">
              <a:buAutoNum type="arabicPeriod"/>
            </a:pPr>
            <a:r>
              <a:rPr lang="en-US" sz="1400" b="1" dirty="0" smtClean="0">
                <a:latin typeface="Cambria" pitchFamily="18" charset="0"/>
                <a:ea typeface="Cambria" pitchFamily="18" charset="0"/>
              </a:rPr>
              <a:t>Sanction of Term Loan &amp; Working capital</a:t>
            </a:r>
          </a:p>
          <a:p>
            <a:pPr marL="342900" indent="-342900">
              <a:buAutoNum type="arabicPeriod"/>
            </a:pPr>
            <a:r>
              <a:rPr lang="en-US" sz="1400" b="1" dirty="0" smtClean="0">
                <a:latin typeface="Cambria" pitchFamily="18" charset="0"/>
                <a:ea typeface="Cambria" pitchFamily="18" charset="0"/>
              </a:rPr>
              <a:t>Money Transferred to equipment Vendors by Bank</a:t>
            </a:r>
          </a:p>
          <a:p>
            <a:pPr marL="342900" indent="-342900">
              <a:buFontTx/>
              <a:buAutoNum type="arabicPeriod"/>
            </a:pPr>
            <a:r>
              <a:rPr lang="en-US" sz="1400" b="1" dirty="0" smtClean="0">
                <a:latin typeface="Cambria" pitchFamily="18" charset="0"/>
                <a:ea typeface="Cambria" pitchFamily="18" charset="0"/>
              </a:rPr>
              <a:t>Foundation, construction of Warehouse, etc.</a:t>
            </a:r>
          </a:p>
          <a:p>
            <a:pPr marL="342900" indent="-342900">
              <a:buAutoNum type="arabicPeriod"/>
            </a:pPr>
            <a:r>
              <a:rPr lang="en-US" sz="1400" b="1" dirty="0" smtClean="0">
                <a:latin typeface="Cambria" pitchFamily="18" charset="0"/>
                <a:ea typeface="Cambria" pitchFamily="18" charset="0"/>
              </a:rPr>
              <a:t>Harvest Grains</a:t>
            </a:r>
          </a:p>
          <a:p>
            <a:pPr marL="342900" indent="-342900">
              <a:buAutoNum type="arabicPeriod"/>
            </a:pPr>
            <a:r>
              <a:rPr lang="en-US" sz="1400" b="1" dirty="0" smtClean="0">
                <a:latin typeface="Cambria" pitchFamily="18" charset="0"/>
                <a:ea typeface="Cambria" pitchFamily="18" charset="0"/>
              </a:rPr>
              <a:t>Storage of Grains in Warehouse</a:t>
            </a:r>
          </a:p>
          <a:p>
            <a:pPr marL="342900" indent="-342900">
              <a:buAutoNum type="arabicPeriod"/>
            </a:pPr>
            <a:r>
              <a:rPr lang="en-US" sz="1400" b="1" dirty="0" smtClean="0">
                <a:latin typeface="Cambria" pitchFamily="18" charset="0"/>
                <a:ea typeface="Cambria" pitchFamily="18" charset="0"/>
              </a:rPr>
              <a:t>Selling in Market/Grain Processing Unit</a:t>
            </a:r>
          </a:p>
          <a:p>
            <a:pPr marL="342900" indent="-342900">
              <a:buAutoNum type="arabicPeriod"/>
            </a:pPr>
            <a:r>
              <a:rPr lang="en-US" sz="1400" b="1" dirty="0" smtClean="0">
                <a:latin typeface="Cambria" pitchFamily="18" charset="0"/>
                <a:ea typeface="Cambria" pitchFamily="18" charset="0"/>
              </a:rPr>
              <a:t>Sales Proceeds directly to bank by buyers</a:t>
            </a:r>
          </a:p>
          <a:p>
            <a:pPr marL="342900" indent="-342900">
              <a:buAutoNum type="arabicPeriod"/>
            </a:pPr>
            <a:endParaRPr lang="en-US" sz="1400" b="1" dirty="0">
              <a:latin typeface="Cambria" pitchFamily="18" charset="0"/>
              <a:ea typeface="Cambria" pitchFamily="18" charset="0"/>
            </a:endParaRPr>
          </a:p>
        </p:txBody>
      </p:sp>
      <p:sp>
        <p:nvSpPr>
          <p:cNvPr id="65" name="TextBox 64"/>
          <p:cNvSpPr txBox="1"/>
          <p:nvPr/>
        </p:nvSpPr>
        <p:spPr>
          <a:xfrm>
            <a:off x="10846905" y="2242295"/>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7</a:t>
            </a:r>
            <a:endParaRPr lang="en-US" sz="1600" b="1" dirty="0">
              <a:latin typeface="Cambria" pitchFamily="18" charset="0"/>
              <a:ea typeface="Cambria" pitchFamily="18" charset="0"/>
            </a:endParaRPr>
          </a:p>
        </p:txBody>
      </p:sp>
      <p:sp>
        <p:nvSpPr>
          <p:cNvPr id="66" name="Right Arrow 65"/>
          <p:cNvSpPr/>
          <p:nvPr/>
        </p:nvSpPr>
        <p:spPr>
          <a:xfrm rot="10800000">
            <a:off x="4664765" y="2537156"/>
            <a:ext cx="463835" cy="2782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AutoShape 4" descr="How to open a supermarket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rot="16200000">
            <a:off x="5065634" y="2420676"/>
            <a:ext cx="1262269" cy="584775"/>
          </a:xfrm>
          <a:prstGeom prst="rect">
            <a:avLst/>
          </a:prstGeom>
          <a:noFill/>
        </p:spPr>
        <p:txBody>
          <a:bodyPr wrap="square" rtlCol="0">
            <a:spAutoFit/>
          </a:bodyPr>
          <a:lstStyle/>
          <a:p>
            <a:r>
              <a:rPr lang="en-US" sz="1600" b="1" dirty="0" smtClean="0">
                <a:latin typeface="Cambria" pitchFamily="18" charset="0"/>
                <a:ea typeface="Cambria" pitchFamily="18" charset="0"/>
              </a:rPr>
              <a:t>Working capital</a:t>
            </a:r>
            <a:endParaRPr lang="en-US" sz="1600" b="1" dirty="0">
              <a:latin typeface="Cambria" pitchFamily="18" charset="0"/>
              <a:ea typeface="Cambria" pitchFamily="18" charset="0"/>
            </a:endParaRPr>
          </a:p>
        </p:txBody>
      </p:sp>
      <p:sp>
        <p:nvSpPr>
          <p:cNvPr id="26626" name="AutoShape 2" descr="High Performance Industrial Grade Grain Processing Plant at Best Price in  Indore | T. R. Master Engineer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28" name="AutoShape 4" descr="High Performance Industrial Grade Grain Processing Plant at Best Price in  Indore | T. R. Master Engineer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29" name="Picture 5"/>
          <p:cNvPicPr>
            <a:picLocks noChangeAspect="1" noChangeArrowheads="1"/>
          </p:cNvPicPr>
          <p:nvPr/>
        </p:nvPicPr>
        <p:blipFill>
          <a:blip r:embed="rId2"/>
          <a:srcRect t="12435" b="15681"/>
          <a:stretch>
            <a:fillRect/>
          </a:stretch>
        </p:blipFill>
        <p:spPr bwMode="auto">
          <a:xfrm>
            <a:off x="10386391" y="3146993"/>
            <a:ext cx="1252329" cy="1332327"/>
          </a:xfrm>
          <a:prstGeom prst="rect">
            <a:avLst/>
          </a:prstGeom>
          <a:noFill/>
          <a:ln w="9525">
            <a:noFill/>
            <a:miter lim="800000"/>
            <a:headEnd/>
            <a:tailEnd/>
          </a:ln>
          <a:effectLst/>
        </p:spPr>
      </p:pic>
      <p:pic>
        <p:nvPicPr>
          <p:cNvPr id="26631" name="Picture 7"/>
          <p:cNvPicPr>
            <a:picLocks noChangeAspect="1" noChangeArrowheads="1"/>
          </p:cNvPicPr>
          <p:nvPr/>
        </p:nvPicPr>
        <p:blipFill>
          <a:blip r:embed="rId3"/>
          <a:srcRect/>
          <a:stretch>
            <a:fillRect/>
          </a:stretch>
        </p:blipFill>
        <p:spPr bwMode="auto">
          <a:xfrm>
            <a:off x="9561445" y="3153383"/>
            <a:ext cx="1053547" cy="1311964"/>
          </a:xfrm>
          <a:prstGeom prst="rect">
            <a:avLst/>
          </a:prstGeom>
          <a:noFill/>
          <a:ln w="9525">
            <a:noFill/>
            <a:miter lim="800000"/>
            <a:headEnd/>
            <a:tailEnd/>
          </a:ln>
          <a:effectLst/>
        </p:spPr>
      </p:pic>
      <p:cxnSp>
        <p:nvCxnSpPr>
          <p:cNvPr id="48" name="Straight Arrow Connector 47"/>
          <p:cNvCxnSpPr/>
          <p:nvPr/>
        </p:nvCxnSpPr>
        <p:spPr>
          <a:xfrm rot="5400000">
            <a:off x="4959626" y="1473668"/>
            <a:ext cx="477079" cy="1588"/>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0800000" flipV="1">
            <a:off x="5292587" y="1235129"/>
            <a:ext cx="909430" cy="960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353339" y="936956"/>
            <a:ext cx="1878495" cy="307777"/>
          </a:xfrm>
          <a:prstGeom prst="rect">
            <a:avLst/>
          </a:prstGeom>
          <a:noFill/>
          <a:ln>
            <a:noFill/>
          </a:ln>
        </p:spPr>
        <p:txBody>
          <a:bodyPr wrap="square" rtlCol="0">
            <a:spAutoFit/>
          </a:bodyPr>
          <a:lstStyle/>
          <a:p>
            <a:pPr algn="ctr"/>
            <a:r>
              <a:rPr lang="en-US" sz="1400" b="1" dirty="0" smtClean="0">
                <a:latin typeface="Cambria" pitchFamily="18" charset="0"/>
                <a:ea typeface="Cambria" pitchFamily="18" charset="0"/>
              </a:rPr>
              <a:t>Interest Subvention</a:t>
            </a:r>
            <a:endParaRPr lang="en-US" sz="1400" b="1" dirty="0">
              <a:latin typeface="Cambria" pitchFamily="18" charset="0"/>
              <a:ea typeface="Cambria" pitchFamily="18" charset="0"/>
            </a:endParaRPr>
          </a:p>
        </p:txBody>
      </p:sp>
      <p:pic>
        <p:nvPicPr>
          <p:cNvPr id="30722" name="Picture 2"/>
          <p:cNvPicPr>
            <a:picLocks noChangeAspect="1" noChangeArrowheads="1"/>
          </p:cNvPicPr>
          <p:nvPr/>
        </p:nvPicPr>
        <p:blipFill>
          <a:blip r:embed="rId4"/>
          <a:srcRect/>
          <a:stretch>
            <a:fillRect/>
          </a:stretch>
        </p:blipFill>
        <p:spPr bwMode="auto">
          <a:xfrm>
            <a:off x="7152033" y="3317377"/>
            <a:ext cx="1534767" cy="1147970"/>
          </a:xfrm>
          <a:prstGeom prst="rect">
            <a:avLst/>
          </a:prstGeom>
          <a:noFill/>
          <a:ln w="9525">
            <a:noFill/>
            <a:miter lim="800000"/>
            <a:headEnd/>
            <a:tailEnd/>
          </a:ln>
          <a:effectLst/>
        </p:spPr>
      </p:pic>
      <p:sp>
        <p:nvSpPr>
          <p:cNvPr id="67" name="TextBox 66"/>
          <p:cNvSpPr txBox="1"/>
          <p:nvPr/>
        </p:nvSpPr>
        <p:spPr>
          <a:xfrm>
            <a:off x="6615254" y="5393129"/>
            <a:ext cx="2941983" cy="1169551"/>
          </a:xfrm>
          <a:prstGeom prst="rect">
            <a:avLst/>
          </a:prstGeom>
          <a:noFill/>
        </p:spPr>
        <p:txBody>
          <a:bodyPr wrap="square" rtlCol="0">
            <a:spAutoFit/>
          </a:bodyPr>
          <a:lstStyle/>
          <a:p>
            <a:r>
              <a:rPr lang="en-US" sz="1400" b="1" dirty="0" smtClean="0">
                <a:solidFill>
                  <a:srgbClr val="C00000"/>
                </a:solidFill>
                <a:latin typeface="Cambria" pitchFamily="18" charset="0"/>
                <a:ea typeface="Cambria" pitchFamily="18" charset="0"/>
              </a:rPr>
              <a:t>SECURITY OF THE LOAN:</a:t>
            </a:r>
          </a:p>
          <a:p>
            <a:pPr marL="342900" indent="-342900">
              <a:buAutoNum type="arabicPeriod"/>
            </a:pPr>
            <a:r>
              <a:rPr lang="en-US" sz="1400" b="1" dirty="0" smtClean="0">
                <a:latin typeface="Cambria" pitchFamily="18" charset="0"/>
                <a:ea typeface="Cambria" pitchFamily="18" charset="0"/>
              </a:rPr>
              <a:t>Business Security</a:t>
            </a:r>
          </a:p>
          <a:p>
            <a:pPr marL="342900" indent="-342900">
              <a:buAutoNum type="arabicPeriod"/>
            </a:pPr>
            <a:r>
              <a:rPr lang="en-US" sz="1400" b="1" dirty="0" smtClean="0">
                <a:latin typeface="Cambria" pitchFamily="18" charset="0"/>
                <a:ea typeface="Cambria" pitchFamily="18" charset="0"/>
              </a:rPr>
              <a:t>Primary Security</a:t>
            </a:r>
          </a:p>
          <a:p>
            <a:pPr marL="342900" indent="-342900">
              <a:buAutoNum type="arabicPeriod"/>
            </a:pPr>
            <a:r>
              <a:rPr lang="en-US" sz="1400" b="1" dirty="0" smtClean="0">
                <a:latin typeface="Cambria" pitchFamily="18" charset="0"/>
                <a:ea typeface="Cambria" pitchFamily="18" charset="0"/>
              </a:rPr>
              <a:t>CGTMSE  up to Rs. 200 Lakhs</a:t>
            </a:r>
          </a:p>
          <a:p>
            <a:pPr marL="342900" indent="-342900"/>
            <a:r>
              <a:rPr lang="en-US" sz="1400" b="1" dirty="0" smtClean="0">
                <a:latin typeface="Cambria" pitchFamily="18" charset="0"/>
                <a:ea typeface="Cambria" pitchFamily="18" charset="0"/>
              </a:rPr>
              <a:t>        </a:t>
            </a:r>
            <a:r>
              <a:rPr lang="en-US" sz="1200" b="1" dirty="0" smtClean="0">
                <a:latin typeface="Cambria" pitchFamily="18" charset="0"/>
                <a:ea typeface="Cambria" pitchFamily="18" charset="0"/>
              </a:rPr>
              <a:t>(Wherever  applicable)</a:t>
            </a:r>
            <a:endParaRPr lang="en-US" sz="1200" b="1" dirty="0">
              <a:latin typeface="Cambria" pitchFamily="18" charset="0"/>
              <a:ea typeface="Cambria" pitchFamily="18" charset="0"/>
            </a:endParaRPr>
          </a:p>
        </p:txBody>
      </p:sp>
      <p:sp>
        <p:nvSpPr>
          <p:cNvPr id="68" name="TextBox 67"/>
          <p:cNvSpPr txBox="1"/>
          <p:nvPr/>
        </p:nvSpPr>
        <p:spPr>
          <a:xfrm>
            <a:off x="6231834" y="1038384"/>
            <a:ext cx="798718" cy="369332"/>
          </a:xfrm>
          <a:prstGeom prst="rect">
            <a:avLst/>
          </a:prstGeom>
          <a:solidFill>
            <a:schemeClr val="accent6"/>
          </a:solidFill>
          <a:ln w="38100">
            <a:solidFill>
              <a:srgbClr val="00B050"/>
            </a:solidFill>
          </a:ln>
        </p:spPr>
        <p:txBody>
          <a:bodyPr wrap="square" rtlCol="0">
            <a:spAutoFit/>
          </a:bodyPr>
          <a:lstStyle/>
          <a:p>
            <a:pPr algn="ctr"/>
            <a:r>
              <a:rPr lang="en-US" b="1" dirty="0" smtClean="0">
                <a:solidFill>
                  <a:schemeClr val="bg1"/>
                </a:solidFill>
                <a:latin typeface="Cambria" pitchFamily="18" charset="0"/>
                <a:ea typeface="Cambria" pitchFamily="18" charset="0"/>
              </a:rPr>
              <a:t>FPO</a:t>
            </a:r>
            <a:endParaRPr lang="en-US" b="1" dirty="0">
              <a:solidFill>
                <a:schemeClr val="bg1"/>
              </a:solidFill>
              <a:latin typeface="Cambria" pitchFamily="18" charset="0"/>
              <a:ea typeface="Cambria" pitchFamily="18" charset="0"/>
            </a:endParaRPr>
          </a:p>
        </p:txBody>
      </p:sp>
      <p:sp>
        <p:nvSpPr>
          <p:cNvPr id="69" name="TextBox 68"/>
          <p:cNvSpPr txBox="1"/>
          <p:nvPr/>
        </p:nvSpPr>
        <p:spPr>
          <a:xfrm>
            <a:off x="3113113" y="194014"/>
            <a:ext cx="5972837" cy="369332"/>
          </a:xfrm>
          <a:prstGeom prst="rect">
            <a:avLst/>
          </a:prstGeom>
          <a:solidFill>
            <a:schemeClr val="accent1">
              <a:lumMod val="20000"/>
              <a:lumOff val="80000"/>
            </a:schemeClr>
          </a:solidFill>
        </p:spPr>
        <p:txBody>
          <a:bodyPr wrap="square" rtlCol="0">
            <a:spAutoFit/>
          </a:bodyPr>
          <a:lstStyle/>
          <a:p>
            <a:pPr algn="ctr"/>
            <a:r>
              <a:rPr lang="en-US" b="1" dirty="0" smtClean="0">
                <a:latin typeface="Cambria" pitchFamily="18" charset="0"/>
                <a:ea typeface="Cambria" pitchFamily="18" charset="0"/>
              </a:rPr>
              <a:t>Funding to FPO – Agri Infra</a:t>
            </a:r>
            <a:endParaRPr lang="en-US" b="1" dirty="0">
              <a:latin typeface="Cambria" pitchFamily="18" charset="0"/>
              <a:ea typeface="Cambria" pitchFamily="18" charset="0"/>
            </a:endParaRPr>
          </a:p>
        </p:txBody>
      </p:sp>
    </p:spTree>
    <p:extLst>
      <p:ext uri="{BB962C8B-B14F-4D97-AF65-F5344CB8AC3E}">
        <p14:creationId xmlns:p14="http://schemas.microsoft.com/office/powerpoint/2010/main" val="306756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870177" y="3435117"/>
            <a:ext cx="1242392" cy="6858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959630" y="3574265"/>
            <a:ext cx="1063487" cy="369332"/>
          </a:xfrm>
          <a:prstGeom prst="rect">
            <a:avLst/>
          </a:prstGeom>
          <a:solidFill>
            <a:srgbClr val="C00000"/>
          </a:solidFill>
        </p:spPr>
        <p:txBody>
          <a:bodyPr wrap="square" rtlCol="0">
            <a:spAutoFit/>
          </a:bodyPr>
          <a:lstStyle/>
          <a:p>
            <a:pPr algn="ctr"/>
            <a:r>
              <a:rPr lang="en-US" b="1" dirty="0" smtClean="0">
                <a:solidFill>
                  <a:schemeClr val="bg1"/>
                </a:solidFill>
                <a:latin typeface="Cambria" pitchFamily="18" charset="0"/>
                <a:ea typeface="Cambria" pitchFamily="18" charset="0"/>
              </a:rPr>
              <a:t>FPC</a:t>
            </a:r>
            <a:endParaRPr lang="en-US" b="1" dirty="0">
              <a:solidFill>
                <a:schemeClr val="bg1"/>
              </a:solidFill>
              <a:latin typeface="Cambria" pitchFamily="18" charset="0"/>
              <a:ea typeface="Cambria" pitchFamily="18" charset="0"/>
            </a:endParaRPr>
          </a:p>
        </p:txBody>
      </p:sp>
      <p:sp>
        <p:nvSpPr>
          <p:cNvPr id="18" name="Right Arrow 17"/>
          <p:cNvSpPr/>
          <p:nvPr/>
        </p:nvSpPr>
        <p:spPr>
          <a:xfrm>
            <a:off x="6125797" y="3637216"/>
            <a:ext cx="1023731" cy="27829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TextBox 19"/>
          <p:cNvSpPr txBox="1"/>
          <p:nvPr/>
        </p:nvSpPr>
        <p:spPr>
          <a:xfrm>
            <a:off x="6818251" y="4392596"/>
            <a:ext cx="2365513" cy="338554"/>
          </a:xfrm>
          <a:prstGeom prst="rect">
            <a:avLst/>
          </a:prstGeom>
          <a:noFill/>
          <a:ln>
            <a:noFill/>
          </a:ln>
        </p:spPr>
        <p:txBody>
          <a:bodyPr wrap="square" rtlCol="0">
            <a:spAutoFit/>
          </a:bodyPr>
          <a:lstStyle/>
          <a:p>
            <a:r>
              <a:rPr lang="en-US" sz="1600" b="1" dirty="0" smtClean="0">
                <a:solidFill>
                  <a:srgbClr val="00B050"/>
                </a:solidFill>
                <a:latin typeface="Cambria" pitchFamily="18" charset="0"/>
                <a:ea typeface="Cambria" pitchFamily="18" charset="0"/>
              </a:rPr>
              <a:t>               Fishery</a:t>
            </a:r>
            <a:endParaRPr lang="en-US" sz="1600" b="1" dirty="0">
              <a:solidFill>
                <a:srgbClr val="00B050"/>
              </a:solidFill>
              <a:latin typeface="Cambria" pitchFamily="18" charset="0"/>
              <a:ea typeface="Cambria" pitchFamily="18" charset="0"/>
            </a:endParaRPr>
          </a:p>
        </p:txBody>
      </p:sp>
      <p:sp>
        <p:nvSpPr>
          <p:cNvPr id="21" name="Right Arrow 20"/>
          <p:cNvSpPr/>
          <p:nvPr/>
        </p:nvSpPr>
        <p:spPr>
          <a:xfrm>
            <a:off x="8663557" y="3640531"/>
            <a:ext cx="868069" cy="27829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431318" y="4562966"/>
            <a:ext cx="2365513" cy="307777"/>
          </a:xfrm>
          <a:prstGeom prst="rect">
            <a:avLst/>
          </a:prstGeom>
          <a:noFill/>
          <a:ln>
            <a:noFill/>
          </a:ln>
        </p:spPr>
        <p:txBody>
          <a:bodyPr wrap="square" rtlCol="0">
            <a:spAutoFit/>
          </a:bodyPr>
          <a:lstStyle/>
          <a:p>
            <a:pPr algn="ctr"/>
            <a:r>
              <a:rPr lang="en-US" sz="1400" b="1" dirty="0" smtClean="0">
                <a:solidFill>
                  <a:srgbClr val="00B050"/>
                </a:solidFill>
                <a:latin typeface="Cambria" pitchFamily="18" charset="0"/>
                <a:ea typeface="Cambria" pitchFamily="18" charset="0"/>
              </a:rPr>
              <a:t>Market</a:t>
            </a:r>
            <a:endParaRPr lang="en-US" sz="1400" b="1" dirty="0">
              <a:solidFill>
                <a:srgbClr val="00B050"/>
              </a:solidFill>
              <a:latin typeface="Cambria" pitchFamily="18" charset="0"/>
              <a:ea typeface="Cambria" pitchFamily="18" charset="0"/>
            </a:endParaRPr>
          </a:p>
        </p:txBody>
      </p:sp>
      <p:sp>
        <p:nvSpPr>
          <p:cNvPr id="29" name="TextBox 28"/>
          <p:cNvSpPr txBox="1"/>
          <p:nvPr/>
        </p:nvSpPr>
        <p:spPr>
          <a:xfrm>
            <a:off x="4581939" y="1685832"/>
            <a:ext cx="1232452" cy="369332"/>
          </a:xfrm>
          <a:prstGeom prst="rect">
            <a:avLst/>
          </a:prstGeom>
          <a:noFill/>
          <a:ln w="38100">
            <a:solidFill>
              <a:schemeClr val="tx1"/>
            </a:solidFill>
          </a:ln>
        </p:spPr>
        <p:txBody>
          <a:bodyPr wrap="square" rtlCol="0">
            <a:spAutoFit/>
          </a:bodyPr>
          <a:lstStyle/>
          <a:p>
            <a:pPr algn="ctr"/>
            <a:r>
              <a:rPr lang="en-US" b="1" dirty="0" smtClean="0">
                <a:latin typeface="Cambria" pitchFamily="18" charset="0"/>
                <a:ea typeface="Cambria" pitchFamily="18" charset="0"/>
              </a:rPr>
              <a:t>Bank</a:t>
            </a:r>
            <a:endParaRPr lang="en-US" b="1" dirty="0">
              <a:latin typeface="Cambria" pitchFamily="18" charset="0"/>
              <a:ea typeface="Cambria" pitchFamily="18" charset="0"/>
            </a:endParaRPr>
          </a:p>
        </p:txBody>
      </p:sp>
      <p:sp>
        <p:nvSpPr>
          <p:cNvPr id="32" name="Right Arrow 31"/>
          <p:cNvSpPr/>
          <p:nvPr/>
        </p:nvSpPr>
        <p:spPr>
          <a:xfrm rot="5400000">
            <a:off x="4736798" y="2582817"/>
            <a:ext cx="1308650" cy="2435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6200000">
            <a:off x="4605123" y="2504156"/>
            <a:ext cx="1262269" cy="338554"/>
          </a:xfrm>
          <a:prstGeom prst="rect">
            <a:avLst/>
          </a:prstGeom>
          <a:noFill/>
        </p:spPr>
        <p:txBody>
          <a:bodyPr wrap="square" rtlCol="0">
            <a:spAutoFit/>
          </a:bodyPr>
          <a:lstStyle/>
          <a:p>
            <a:r>
              <a:rPr lang="en-US" sz="1600" b="1" dirty="0" smtClean="0">
                <a:latin typeface="Cambria" pitchFamily="18" charset="0"/>
                <a:ea typeface="Cambria" pitchFamily="18" charset="0"/>
              </a:rPr>
              <a:t>Term Loan</a:t>
            </a:r>
            <a:endParaRPr lang="en-US" sz="1600" b="1" dirty="0">
              <a:latin typeface="Cambria" pitchFamily="18" charset="0"/>
              <a:ea typeface="Cambria" pitchFamily="18" charset="0"/>
            </a:endParaRPr>
          </a:p>
        </p:txBody>
      </p:sp>
      <p:sp>
        <p:nvSpPr>
          <p:cNvPr id="34" name="Right Arrow 33"/>
          <p:cNvSpPr/>
          <p:nvPr/>
        </p:nvSpPr>
        <p:spPr>
          <a:xfrm>
            <a:off x="6125826" y="3935388"/>
            <a:ext cx="1023731" cy="2782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637106" y="3445058"/>
            <a:ext cx="735496" cy="338554"/>
          </a:xfrm>
          <a:prstGeom prst="rect">
            <a:avLst/>
          </a:prstGeom>
          <a:noFill/>
        </p:spPr>
        <p:txBody>
          <a:bodyPr wrap="square" rtlCol="0">
            <a:spAutoFit/>
          </a:bodyPr>
          <a:lstStyle/>
          <a:p>
            <a:r>
              <a:rPr lang="en-US" sz="1600" b="1" dirty="0" smtClean="0">
                <a:latin typeface="Cambria" pitchFamily="18" charset="0"/>
                <a:ea typeface="Cambria" pitchFamily="18" charset="0"/>
              </a:rPr>
              <a:t>Fish</a:t>
            </a:r>
            <a:endParaRPr lang="en-US" sz="1600" b="1" dirty="0">
              <a:latin typeface="Cambria" pitchFamily="18" charset="0"/>
              <a:ea typeface="Cambria" pitchFamily="18" charset="0"/>
            </a:endParaRPr>
          </a:p>
        </p:txBody>
      </p:sp>
      <p:cxnSp>
        <p:nvCxnSpPr>
          <p:cNvPr id="38" name="Straight Arrow Connector 37"/>
          <p:cNvCxnSpPr/>
          <p:nvPr/>
        </p:nvCxnSpPr>
        <p:spPr>
          <a:xfrm rot="5400000" flipH="1" flipV="1">
            <a:off x="9971433" y="2487901"/>
            <a:ext cx="1212573" cy="9938"/>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29" idx="3"/>
          </p:cNvCxnSpPr>
          <p:nvPr/>
        </p:nvCxnSpPr>
        <p:spPr>
          <a:xfrm flipH="1" flipV="1">
            <a:off x="5814391" y="1870498"/>
            <a:ext cx="4758359" cy="0"/>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341713" y="1556628"/>
            <a:ext cx="1596880" cy="338554"/>
          </a:xfrm>
          <a:prstGeom prst="rect">
            <a:avLst/>
          </a:prstGeom>
          <a:noFill/>
          <a:ln>
            <a:noFill/>
          </a:ln>
        </p:spPr>
        <p:txBody>
          <a:bodyPr wrap="square" rtlCol="0">
            <a:spAutoFit/>
          </a:bodyPr>
          <a:lstStyle/>
          <a:p>
            <a:r>
              <a:rPr lang="en-US" sz="1600" b="1" dirty="0" smtClean="0">
                <a:solidFill>
                  <a:srgbClr val="FF0000"/>
                </a:solidFill>
                <a:latin typeface="Cambria" pitchFamily="18" charset="0"/>
                <a:ea typeface="Cambria" pitchFamily="18" charset="0"/>
              </a:rPr>
              <a:t>Sale Proceeds</a:t>
            </a:r>
            <a:endParaRPr lang="en-US" sz="1600" b="1" dirty="0">
              <a:solidFill>
                <a:srgbClr val="FF0000"/>
              </a:solidFill>
              <a:latin typeface="Cambria" pitchFamily="18" charset="0"/>
              <a:ea typeface="Cambria" pitchFamily="18" charset="0"/>
            </a:endParaRPr>
          </a:p>
        </p:txBody>
      </p:sp>
      <p:sp>
        <p:nvSpPr>
          <p:cNvPr id="42" name="Oval 41"/>
          <p:cNvSpPr/>
          <p:nvPr/>
        </p:nvSpPr>
        <p:spPr>
          <a:xfrm>
            <a:off x="9273209" y="2590293"/>
            <a:ext cx="2604051" cy="2458277"/>
          </a:xfrm>
          <a:prstGeom prst="ellipse">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9495087" y="4992254"/>
            <a:ext cx="2325757" cy="338554"/>
          </a:xfrm>
          <a:prstGeom prst="rect">
            <a:avLst/>
          </a:prstGeom>
          <a:noFill/>
          <a:ln>
            <a:noFill/>
          </a:ln>
        </p:spPr>
        <p:txBody>
          <a:bodyPr wrap="square" rtlCol="0">
            <a:spAutoFit/>
          </a:bodyPr>
          <a:lstStyle/>
          <a:p>
            <a:r>
              <a:rPr lang="en-US" sz="1600" b="1" dirty="0" smtClean="0">
                <a:solidFill>
                  <a:srgbClr val="7030A0"/>
                </a:solidFill>
                <a:latin typeface="Cambria" pitchFamily="18" charset="0"/>
                <a:ea typeface="Cambria" pitchFamily="18" charset="0"/>
              </a:rPr>
              <a:t>Forward Integration</a:t>
            </a:r>
            <a:endParaRPr lang="en-US" sz="1600" b="1" dirty="0">
              <a:solidFill>
                <a:srgbClr val="7030A0"/>
              </a:solidFill>
              <a:latin typeface="Cambria" pitchFamily="18" charset="0"/>
              <a:ea typeface="Cambria" pitchFamily="18" charset="0"/>
            </a:endParaRPr>
          </a:p>
        </p:txBody>
      </p:sp>
      <p:sp>
        <p:nvSpPr>
          <p:cNvPr id="44" name="TextBox 43"/>
          <p:cNvSpPr txBox="1"/>
          <p:nvPr/>
        </p:nvSpPr>
        <p:spPr>
          <a:xfrm>
            <a:off x="485115" y="1932918"/>
            <a:ext cx="3498573" cy="338554"/>
          </a:xfrm>
          <a:prstGeom prst="rect">
            <a:avLst/>
          </a:prstGeom>
          <a:noFill/>
        </p:spPr>
        <p:txBody>
          <a:bodyPr wrap="square" rtlCol="0">
            <a:spAutoFit/>
          </a:bodyPr>
          <a:lstStyle/>
          <a:p>
            <a:pPr algn="ctr"/>
            <a:r>
              <a:rPr lang="en-US" sz="1600" b="1" dirty="0" smtClean="0">
                <a:solidFill>
                  <a:srgbClr val="C00000"/>
                </a:solidFill>
                <a:latin typeface="Cambria" pitchFamily="18" charset="0"/>
                <a:ea typeface="Cambria" pitchFamily="18" charset="0"/>
              </a:rPr>
              <a:t>Loan for Fishery</a:t>
            </a:r>
            <a:endParaRPr lang="en-US" sz="1600" b="1" dirty="0">
              <a:solidFill>
                <a:srgbClr val="C00000"/>
              </a:solidFill>
              <a:latin typeface="Cambria" pitchFamily="18" charset="0"/>
              <a:ea typeface="Cambria" pitchFamily="18" charset="0"/>
            </a:endParaRPr>
          </a:p>
        </p:txBody>
      </p:sp>
      <p:sp>
        <p:nvSpPr>
          <p:cNvPr id="50" name="TextBox 49"/>
          <p:cNvSpPr txBox="1"/>
          <p:nvPr/>
        </p:nvSpPr>
        <p:spPr>
          <a:xfrm>
            <a:off x="8892206" y="3203208"/>
            <a:ext cx="318052" cy="307777"/>
          </a:xfrm>
          <a:prstGeom prst="rect">
            <a:avLst/>
          </a:prstGeom>
          <a:noFill/>
          <a:ln>
            <a:noFill/>
          </a:ln>
        </p:spPr>
        <p:txBody>
          <a:bodyPr wrap="square" rtlCol="0">
            <a:spAutoFit/>
          </a:bodyPr>
          <a:lstStyle/>
          <a:p>
            <a:r>
              <a:rPr lang="en-US" sz="1400" b="1" dirty="0" smtClean="0">
                <a:latin typeface="Cambria" pitchFamily="18" charset="0"/>
                <a:ea typeface="Cambria" pitchFamily="18" charset="0"/>
              </a:rPr>
              <a:t>6</a:t>
            </a:r>
            <a:endParaRPr lang="en-US" sz="1400" b="1" dirty="0">
              <a:latin typeface="Cambria" pitchFamily="18" charset="0"/>
              <a:ea typeface="Cambria" pitchFamily="18" charset="0"/>
            </a:endParaRPr>
          </a:p>
        </p:txBody>
      </p:sp>
      <p:sp>
        <p:nvSpPr>
          <p:cNvPr id="51" name="Frame 50"/>
          <p:cNvSpPr/>
          <p:nvPr/>
        </p:nvSpPr>
        <p:spPr>
          <a:xfrm>
            <a:off x="4979508" y="5035319"/>
            <a:ext cx="1331843" cy="646043"/>
          </a:xfrm>
          <a:prstGeom prst="fram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TextBox 51"/>
          <p:cNvSpPr txBox="1"/>
          <p:nvPr/>
        </p:nvSpPr>
        <p:spPr>
          <a:xfrm>
            <a:off x="5158408" y="5194345"/>
            <a:ext cx="983974" cy="338554"/>
          </a:xfrm>
          <a:prstGeom prst="rect">
            <a:avLst/>
          </a:prstGeom>
          <a:noFill/>
          <a:ln>
            <a:noFill/>
          </a:ln>
        </p:spPr>
        <p:txBody>
          <a:bodyPr wrap="square" rtlCol="0">
            <a:spAutoFit/>
          </a:bodyPr>
          <a:lstStyle/>
          <a:p>
            <a:r>
              <a:rPr lang="en-US" sz="1600" b="1" dirty="0" smtClean="0">
                <a:latin typeface="Cambria" pitchFamily="18" charset="0"/>
                <a:ea typeface="Cambria" pitchFamily="18" charset="0"/>
              </a:rPr>
              <a:t>Vendors</a:t>
            </a:r>
            <a:endParaRPr lang="en-US" sz="1600" b="1" dirty="0">
              <a:latin typeface="Cambria" pitchFamily="18" charset="0"/>
              <a:ea typeface="Cambria" pitchFamily="18" charset="0"/>
            </a:endParaRPr>
          </a:p>
        </p:txBody>
      </p:sp>
      <p:sp>
        <p:nvSpPr>
          <p:cNvPr id="53" name="Up Arrow 52"/>
          <p:cNvSpPr/>
          <p:nvPr/>
        </p:nvSpPr>
        <p:spPr>
          <a:xfrm>
            <a:off x="5496337" y="4150736"/>
            <a:ext cx="228601" cy="894522"/>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rot="16200000">
            <a:off x="4785537" y="4352410"/>
            <a:ext cx="964405" cy="461665"/>
          </a:xfrm>
          <a:prstGeom prst="rect">
            <a:avLst/>
          </a:prstGeom>
          <a:noFill/>
          <a:ln>
            <a:noFill/>
          </a:ln>
        </p:spPr>
        <p:txBody>
          <a:bodyPr wrap="square" rtlCol="0">
            <a:spAutoFit/>
          </a:bodyPr>
          <a:lstStyle/>
          <a:p>
            <a:pPr algn="ctr"/>
            <a:r>
              <a:rPr lang="en-US" sz="1200" b="1" dirty="0" smtClean="0">
                <a:latin typeface="Cambria" pitchFamily="18" charset="0"/>
                <a:ea typeface="Cambria" pitchFamily="18" charset="0"/>
              </a:rPr>
              <a:t>Supply Materials</a:t>
            </a:r>
            <a:endParaRPr lang="en-US" sz="1200" b="1" dirty="0">
              <a:latin typeface="Cambria" pitchFamily="18" charset="0"/>
              <a:ea typeface="Cambria" pitchFamily="18" charset="0"/>
            </a:endParaRPr>
          </a:p>
        </p:txBody>
      </p:sp>
      <p:sp>
        <p:nvSpPr>
          <p:cNvPr id="56" name="Right Arrow 55"/>
          <p:cNvSpPr/>
          <p:nvPr/>
        </p:nvSpPr>
        <p:spPr>
          <a:xfrm rot="5400000">
            <a:off x="3247582" y="3800357"/>
            <a:ext cx="2703446" cy="2435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4522304" y="5210910"/>
            <a:ext cx="463835" cy="2782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6092687" y="3445058"/>
            <a:ext cx="1013791" cy="276999"/>
          </a:xfrm>
          <a:prstGeom prst="rect">
            <a:avLst/>
          </a:prstGeom>
          <a:noFill/>
        </p:spPr>
        <p:txBody>
          <a:bodyPr wrap="square" rtlCol="0">
            <a:spAutoFit/>
          </a:bodyPr>
          <a:lstStyle/>
          <a:p>
            <a:r>
              <a:rPr lang="en-US" sz="1200" b="1" dirty="0" smtClean="0">
                <a:latin typeface="Cambria" pitchFamily="18" charset="0"/>
                <a:ea typeface="Cambria" pitchFamily="18" charset="0"/>
              </a:rPr>
              <a:t>Fries/Fish</a:t>
            </a:r>
            <a:endParaRPr lang="en-US" sz="1200" b="1" dirty="0">
              <a:latin typeface="Cambria" pitchFamily="18" charset="0"/>
              <a:ea typeface="Cambria" pitchFamily="18" charset="0"/>
            </a:endParaRPr>
          </a:p>
        </p:txBody>
      </p:sp>
      <p:sp>
        <p:nvSpPr>
          <p:cNvPr id="59" name="TextBox 58"/>
          <p:cNvSpPr txBox="1"/>
          <p:nvPr/>
        </p:nvSpPr>
        <p:spPr>
          <a:xfrm>
            <a:off x="5406887" y="2083396"/>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1</a:t>
            </a:r>
            <a:endParaRPr lang="en-US" sz="1600" b="1" dirty="0">
              <a:latin typeface="Cambria" pitchFamily="18" charset="0"/>
              <a:ea typeface="Cambria" pitchFamily="18" charset="0"/>
            </a:endParaRPr>
          </a:p>
        </p:txBody>
      </p:sp>
      <p:sp>
        <p:nvSpPr>
          <p:cNvPr id="60" name="TextBox 59"/>
          <p:cNvSpPr txBox="1"/>
          <p:nvPr/>
        </p:nvSpPr>
        <p:spPr>
          <a:xfrm>
            <a:off x="4605131" y="2877545"/>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2</a:t>
            </a:r>
            <a:endParaRPr lang="en-US" sz="1600" b="1" dirty="0">
              <a:latin typeface="Cambria" pitchFamily="18" charset="0"/>
              <a:ea typeface="Cambria" pitchFamily="18" charset="0"/>
            </a:endParaRPr>
          </a:p>
        </p:txBody>
      </p:sp>
      <p:sp>
        <p:nvSpPr>
          <p:cNvPr id="61" name="TextBox 60"/>
          <p:cNvSpPr txBox="1"/>
          <p:nvPr/>
        </p:nvSpPr>
        <p:spPr>
          <a:xfrm>
            <a:off x="6404169" y="4112841"/>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3</a:t>
            </a:r>
            <a:endParaRPr lang="en-US" sz="1600" b="1" dirty="0">
              <a:latin typeface="Cambria" pitchFamily="18" charset="0"/>
              <a:ea typeface="Cambria" pitchFamily="18" charset="0"/>
            </a:endParaRPr>
          </a:p>
        </p:txBody>
      </p:sp>
      <p:sp>
        <p:nvSpPr>
          <p:cNvPr id="62" name="TextBox 61"/>
          <p:cNvSpPr txBox="1"/>
          <p:nvPr/>
        </p:nvSpPr>
        <p:spPr>
          <a:xfrm>
            <a:off x="6364357" y="3239649"/>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4</a:t>
            </a:r>
            <a:endParaRPr lang="en-US" sz="1600" b="1" dirty="0">
              <a:latin typeface="Cambria" pitchFamily="18" charset="0"/>
              <a:ea typeface="Cambria" pitchFamily="18" charset="0"/>
            </a:endParaRPr>
          </a:p>
        </p:txBody>
      </p:sp>
      <p:sp>
        <p:nvSpPr>
          <p:cNvPr id="63" name="TextBox 62"/>
          <p:cNvSpPr txBox="1"/>
          <p:nvPr/>
        </p:nvSpPr>
        <p:spPr>
          <a:xfrm>
            <a:off x="7686262" y="2692998"/>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5</a:t>
            </a:r>
            <a:endParaRPr lang="en-US" sz="1600" b="1" dirty="0">
              <a:latin typeface="Cambria" pitchFamily="18" charset="0"/>
              <a:ea typeface="Cambria" pitchFamily="18" charset="0"/>
            </a:endParaRPr>
          </a:p>
        </p:txBody>
      </p:sp>
      <p:sp>
        <p:nvSpPr>
          <p:cNvPr id="64" name="TextBox 63"/>
          <p:cNvSpPr txBox="1"/>
          <p:nvPr/>
        </p:nvSpPr>
        <p:spPr>
          <a:xfrm>
            <a:off x="529068" y="2251595"/>
            <a:ext cx="3329616" cy="2462213"/>
          </a:xfrm>
          <a:prstGeom prst="rect">
            <a:avLst/>
          </a:prstGeom>
          <a:noFill/>
        </p:spPr>
        <p:txBody>
          <a:bodyPr wrap="square" rtlCol="0">
            <a:spAutoFit/>
          </a:bodyPr>
          <a:lstStyle/>
          <a:p>
            <a:pPr marL="342900" indent="-342900">
              <a:buAutoNum type="arabicPeriod"/>
            </a:pPr>
            <a:r>
              <a:rPr lang="en-US" sz="1400" b="1" dirty="0" smtClean="0">
                <a:latin typeface="Cambria" pitchFamily="18" charset="0"/>
                <a:ea typeface="Cambria" pitchFamily="18" charset="0"/>
              </a:rPr>
              <a:t>Sanction of Term Loan &amp; Working capital</a:t>
            </a:r>
          </a:p>
          <a:p>
            <a:pPr marL="342900" indent="-342900">
              <a:buAutoNum type="arabicPeriod"/>
            </a:pPr>
            <a:r>
              <a:rPr lang="en-US" sz="1400" b="1" dirty="0" smtClean="0">
                <a:latin typeface="Cambria" pitchFamily="18" charset="0"/>
                <a:ea typeface="Cambria" pitchFamily="18" charset="0"/>
              </a:rPr>
              <a:t>Money Transferred to equipment Vendors by Bank</a:t>
            </a:r>
          </a:p>
          <a:p>
            <a:pPr marL="342900" indent="-342900">
              <a:buFontTx/>
              <a:buAutoNum type="arabicPeriod"/>
            </a:pPr>
            <a:r>
              <a:rPr lang="en-US" sz="1400" b="1" dirty="0" smtClean="0">
                <a:latin typeface="Cambria" pitchFamily="18" charset="0"/>
                <a:ea typeface="Cambria" pitchFamily="18" charset="0"/>
              </a:rPr>
              <a:t>Pond digging, Infrastructure, etc.</a:t>
            </a:r>
          </a:p>
          <a:p>
            <a:pPr marL="342900" indent="-342900">
              <a:buAutoNum type="arabicPeriod"/>
            </a:pPr>
            <a:r>
              <a:rPr lang="en-US" sz="1400" b="1" dirty="0" smtClean="0">
                <a:latin typeface="Cambria" pitchFamily="18" charset="0"/>
                <a:ea typeface="Cambria" pitchFamily="18" charset="0"/>
              </a:rPr>
              <a:t>Procure Fries/fishes</a:t>
            </a:r>
          </a:p>
          <a:p>
            <a:pPr marL="342900" indent="-342900">
              <a:buAutoNum type="arabicPeriod"/>
            </a:pPr>
            <a:r>
              <a:rPr lang="en-US" sz="1400" b="1" dirty="0" smtClean="0">
                <a:latin typeface="Cambria" pitchFamily="18" charset="0"/>
                <a:ea typeface="Cambria" pitchFamily="18" charset="0"/>
              </a:rPr>
              <a:t>Fish Rearing</a:t>
            </a:r>
          </a:p>
          <a:p>
            <a:pPr marL="342900" indent="-342900">
              <a:buAutoNum type="arabicPeriod"/>
            </a:pPr>
            <a:r>
              <a:rPr lang="en-US" sz="1400" b="1" dirty="0" smtClean="0">
                <a:latin typeface="Cambria" pitchFamily="18" charset="0"/>
                <a:ea typeface="Cambria" pitchFamily="18" charset="0"/>
              </a:rPr>
              <a:t>Selling in Market</a:t>
            </a:r>
          </a:p>
          <a:p>
            <a:pPr marL="342900" indent="-342900">
              <a:buAutoNum type="arabicPeriod"/>
            </a:pPr>
            <a:r>
              <a:rPr lang="en-US" sz="1400" b="1" dirty="0" smtClean="0">
                <a:latin typeface="Cambria" pitchFamily="18" charset="0"/>
                <a:ea typeface="Cambria" pitchFamily="18" charset="0"/>
              </a:rPr>
              <a:t>Sales Proceeds directly to bank by buyers</a:t>
            </a:r>
          </a:p>
          <a:p>
            <a:pPr marL="342900" indent="-342900">
              <a:buAutoNum type="arabicPeriod"/>
            </a:pPr>
            <a:endParaRPr lang="en-US" sz="1400" b="1" dirty="0">
              <a:latin typeface="Cambria" pitchFamily="18" charset="0"/>
              <a:ea typeface="Cambria" pitchFamily="18" charset="0"/>
            </a:endParaRPr>
          </a:p>
        </p:txBody>
      </p:sp>
      <p:sp>
        <p:nvSpPr>
          <p:cNvPr id="65" name="TextBox 64"/>
          <p:cNvSpPr txBox="1"/>
          <p:nvPr/>
        </p:nvSpPr>
        <p:spPr>
          <a:xfrm>
            <a:off x="10846905" y="2215919"/>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7</a:t>
            </a:r>
            <a:endParaRPr lang="en-US" sz="1600" b="1" dirty="0">
              <a:latin typeface="Cambria" pitchFamily="18" charset="0"/>
              <a:ea typeface="Cambria" pitchFamily="18" charset="0"/>
            </a:endParaRPr>
          </a:p>
        </p:txBody>
      </p:sp>
      <p:sp>
        <p:nvSpPr>
          <p:cNvPr id="66" name="Right Arrow 65"/>
          <p:cNvSpPr/>
          <p:nvPr/>
        </p:nvSpPr>
        <p:spPr>
          <a:xfrm rot="10800000">
            <a:off x="4664765" y="2510780"/>
            <a:ext cx="463835" cy="2782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AutoShape 4" descr="How to open a supermarket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rot="16200000">
            <a:off x="5065634" y="2394300"/>
            <a:ext cx="1262269" cy="584775"/>
          </a:xfrm>
          <a:prstGeom prst="rect">
            <a:avLst/>
          </a:prstGeom>
          <a:noFill/>
        </p:spPr>
        <p:txBody>
          <a:bodyPr wrap="square" rtlCol="0">
            <a:spAutoFit/>
          </a:bodyPr>
          <a:lstStyle/>
          <a:p>
            <a:r>
              <a:rPr lang="en-US" sz="1600" b="1" dirty="0" smtClean="0">
                <a:latin typeface="Cambria" pitchFamily="18" charset="0"/>
                <a:ea typeface="Cambria" pitchFamily="18" charset="0"/>
              </a:rPr>
              <a:t>Working capital</a:t>
            </a:r>
            <a:endParaRPr lang="en-US" sz="1600" b="1" dirty="0">
              <a:latin typeface="Cambria" pitchFamily="18" charset="0"/>
              <a:ea typeface="Cambria" pitchFamily="18" charset="0"/>
            </a:endParaRPr>
          </a:p>
        </p:txBody>
      </p:sp>
      <p:sp>
        <p:nvSpPr>
          <p:cNvPr id="26626" name="AutoShape 2" descr="High Performance Industrial Grade Grain Processing Plant at Best Price in  Indore | T. R. Master Engineer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28" name="AutoShape 4" descr="High Performance Industrial Grade Grain Processing Plant at Best Price in  Indore | T. R. Master Engineer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48" name="Straight Arrow Connector 47"/>
          <p:cNvCxnSpPr/>
          <p:nvPr/>
        </p:nvCxnSpPr>
        <p:spPr>
          <a:xfrm rot="5400000">
            <a:off x="4959626" y="1447292"/>
            <a:ext cx="477079" cy="1588"/>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0800000" flipV="1">
            <a:off x="5292587" y="1208753"/>
            <a:ext cx="909430" cy="960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8378687" y="3756484"/>
            <a:ext cx="1262270" cy="307777"/>
          </a:xfrm>
          <a:prstGeom prst="rect">
            <a:avLst/>
          </a:prstGeom>
          <a:noFill/>
        </p:spPr>
        <p:txBody>
          <a:bodyPr wrap="square" rtlCol="0">
            <a:spAutoFit/>
          </a:bodyPr>
          <a:lstStyle/>
          <a:p>
            <a:r>
              <a:rPr lang="en-US" sz="1400" b="1" dirty="0" smtClean="0">
                <a:latin typeface="Cambria" pitchFamily="18" charset="0"/>
                <a:ea typeface="Cambria" pitchFamily="18" charset="0"/>
              </a:rPr>
              <a:t>s</a:t>
            </a:r>
            <a:endParaRPr lang="en-US" sz="1400" b="1" dirty="0">
              <a:latin typeface="Cambria" pitchFamily="18" charset="0"/>
              <a:ea typeface="Cambria" pitchFamily="18" charset="0"/>
            </a:endParaRPr>
          </a:p>
        </p:txBody>
      </p:sp>
      <p:sp>
        <p:nvSpPr>
          <p:cNvPr id="2" name="AutoShape 4" descr="Processing Differences Between Common Dairy Products | Bl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8" name="TextBox 67"/>
          <p:cNvSpPr txBox="1"/>
          <p:nvPr/>
        </p:nvSpPr>
        <p:spPr>
          <a:xfrm>
            <a:off x="4353339" y="910580"/>
            <a:ext cx="1878495" cy="307777"/>
          </a:xfrm>
          <a:prstGeom prst="rect">
            <a:avLst/>
          </a:prstGeom>
          <a:noFill/>
          <a:ln>
            <a:noFill/>
          </a:ln>
        </p:spPr>
        <p:txBody>
          <a:bodyPr wrap="square" rtlCol="0">
            <a:spAutoFit/>
          </a:bodyPr>
          <a:lstStyle/>
          <a:p>
            <a:r>
              <a:rPr lang="en-US" sz="1400" b="1" dirty="0" smtClean="0">
                <a:latin typeface="Cambria" pitchFamily="18" charset="0"/>
                <a:ea typeface="Cambria" pitchFamily="18" charset="0"/>
              </a:rPr>
              <a:t>Back Ended Subsidy</a:t>
            </a:r>
            <a:endParaRPr lang="en-US" sz="1400" b="1" dirty="0">
              <a:latin typeface="Cambria" pitchFamily="18" charset="0"/>
              <a:ea typeface="Cambria" pitchFamily="18" charset="0"/>
            </a:endParaRPr>
          </a:p>
        </p:txBody>
      </p:sp>
      <p:pic>
        <p:nvPicPr>
          <p:cNvPr id="31746" name="Picture 2"/>
          <p:cNvPicPr>
            <a:picLocks noChangeAspect="1" noChangeArrowheads="1"/>
          </p:cNvPicPr>
          <p:nvPr/>
        </p:nvPicPr>
        <p:blipFill>
          <a:blip r:embed="rId2"/>
          <a:srcRect/>
          <a:stretch>
            <a:fillRect/>
          </a:stretch>
        </p:blipFill>
        <p:spPr bwMode="auto">
          <a:xfrm>
            <a:off x="7139607" y="3365545"/>
            <a:ext cx="1507435" cy="1085850"/>
          </a:xfrm>
          <a:prstGeom prst="rect">
            <a:avLst/>
          </a:prstGeom>
          <a:noFill/>
          <a:ln w="9525">
            <a:noFill/>
            <a:miter lim="800000"/>
            <a:headEnd/>
            <a:tailEnd/>
          </a:ln>
          <a:effectLst/>
        </p:spPr>
      </p:pic>
      <p:pic>
        <p:nvPicPr>
          <p:cNvPr id="31747" name="Picture 3"/>
          <p:cNvPicPr>
            <a:picLocks noChangeAspect="1" noChangeArrowheads="1"/>
          </p:cNvPicPr>
          <p:nvPr/>
        </p:nvPicPr>
        <p:blipFill>
          <a:blip r:embed="rId3"/>
          <a:srcRect/>
          <a:stretch>
            <a:fillRect/>
          </a:stretch>
        </p:blipFill>
        <p:spPr bwMode="auto">
          <a:xfrm>
            <a:off x="9545292" y="3117067"/>
            <a:ext cx="2093430" cy="1391478"/>
          </a:xfrm>
          <a:prstGeom prst="rect">
            <a:avLst/>
          </a:prstGeom>
          <a:noFill/>
          <a:ln w="9525">
            <a:noFill/>
            <a:miter lim="800000"/>
            <a:headEnd/>
            <a:tailEnd/>
          </a:ln>
          <a:effectLst/>
        </p:spPr>
      </p:pic>
      <p:sp>
        <p:nvSpPr>
          <p:cNvPr id="55" name="TextBox 54"/>
          <p:cNvSpPr txBox="1"/>
          <p:nvPr/>
        </p:nvSpPr>
        <p:spPr>
          <a:xfrm>
            <a:off x="6615254" y="5393129"/>
            <a:ext cx="2941983" cy="1169551"/>
          </a:xfrm>
          <a:prstGeom prst="rect">
            <a:avLst/>
          </a:prstGeom>
          <a:noFill/>
        </p:spPr>
        <p:txBody>
          <a:bodyPr wrap="square" rtlCol="0">
            <a:spAutoFit/>
          </a:bodyPr>
          <a:lstStyle/>
          <a:p>
            <a:r>
              <a:rPr lang="en-US" sz="1400" b="1" dirty="0" smtClean="0">
                <a:solidFill>
                  <a:srgbClr val="C00000"/>
                </a:solidFill>
                <a:latin typeface="Cambria" pitchFamily="18" charset="0"/>
                <a:ea typeface="Cambria" pitchFamily="18" charset="0"/>
              </a:rPr>
              <a:t>SECURITY OF THE LOAN:</a:t>
            </a:r>
          </a:p>
          <a:p>
            <a:pPr marL="342900" indent="-342900">
              <a:buAutoNum type="arabicPeriod"/>
            </a:pPr>
            <a:r>
              <a:rPr lang="en-US" sz="1400" b="1" dirty="0" smtClean="0">
                <a:latin typeface="Cambria" pitchFamily="18" charset="0"/>
                <a:ea typeface="Cambria" pitchFamily="18" charset="0"/>
              </a:rPr>
              <a:t>Business Security</a:t>
            </a:r>
          </a:p>
          <a:p>
            <a:pPr marL="342900" indent="-342900">
              <a:buAutoNum type="arabicPeriod"/>
            </a:pPr>
            <a:r>
              <a:rPr lang="en-US" sz="1400" b="1" dirty="0" smtClean="0">
                <a:latin typeface="Cambria" pitchFamily="18" charset="0"/>
                <a:ea typeface="Cambria" pitchFamily="18" charset="0"/>
              </a:rPr>
              <a:t>Primary Security</a:t>
            </a:r>
          </a:p>
          <a:p>
            <a:pPr marL="342900" indent="-342900">
              <a:buAutoNum type="arabicPeriod"/>
            </a:pPr>
            <a:r>
              <a:rPr lang="en-US" sz="1400" b="1" dirty="0" smtClean="0">
                <a:latin typeface="Cambria" pitchFamily="18" charset="0"/>
                <a:ea typeface="Cambria" pitchFamily="18" charset="0"/>
              </a:rPr>
              <a:t>CGTMSE  up to Rs. 200 Lakhs</a:t>
            </a:r>
          </a:p>
          <a:p>
            <a:pPr marL="342900" indent="-342900"/>
            <a:r>
              <a:rPr lang="en-US" sz="1400" b="1" dirty="0" smtClean="0">
                <a:latin typeface="Cambria" pitchFamily="18" charset="0"/>
                <a:ea typeface="Cambria" pitchFamily="18" charset="0"/>
              </a:rPr>
              <a:t>        </a:t>
            </a:r>
            <a:r>
              <a:rPr lang="en-US" sz="1200" b="1" dirty="0" smtClean="0">
                <a:latin typeface="Cambria" pitchFamily="18" charset="0"/>
                <a:ea typeface="Cambria" pitchFamily="18" charset="0"/>
              </a:rPr>
              <a:t>(Wherever  applicable)</a:t>
            </a:r>
            <a:endParaRPr lang="en-US" sz="1200" b="1" dirty="0">
              <a:latin typeface="Cambria" pitchFamily="18" charset="0"/>
              <a:ea typeface="Cambria" pitchFamily="18" charset="0"/>
            </a:endParaRPr>
          </a:p>
        </p:txBody>
      </p:sp>
      <p:sp>
        <p:nvSpPr>
          <p:cNvPr id="69" name="TextBox 68"/>
          <p:cNvSpPr txBox="1"/>
          <p:nvPr/>
        </p:nvSpPr>
        <p:spPr>
          <a:xfrm>
            <a:off x="6231834" y="1011872"/>
            <a:ext cx="798718" cy="369332"/>
          </a:xfrm>
          <a:prstGeom prst="rect">
            <a:avLst/>
          </a:prstGeom>
          <a:solidFill>
            <a:schemeClr val="accent6"/>
          </a:solidFill>
          <a:ln w="38100">
            <a:solidFill>
              <a:srgbClr val="00B050"/>
            </a:solidFill>
          </a:ln>
        </p:spPr>
        <p:txBody>
          <a:bodyPr wrap="square" rtlCol="0">
            <a:spAutoFit/>
          </a:bodyPr>
          <a:lstStyle/>
          <a:p>
            <a:pPr algn="ctr"/>
            <a:r>
              <a:rPr lang="en-US" b="1" dirty="0" smtClean="0">
                <a:solidFill>
                  <a:schemeClr val="bg1"/>
                </a:solidFill>
                <a:latin typeface="Cambria" pitchFamily="18" charset="0"/>
                <a:ea typeface="Cambria" pitchFamily="18" charset="0"/>
              </a:rPr>
              <a:t>FPO</a:t>
            </a:r>
            <a:endParaRPr lang="en-US" b="1" dirty="0">
              <a:solidFill>
                <a:schemeClr val="bg1"/>
              </a:solidFill>
              <a:latin typeface="Cambria" pitchFamily="18" charset="0"/>
              <a:ea typeface="Cambria" pitchFamily="18" charset="0"/>
            </a:endParaRPr>
          </a:p>
        </p:txBody>
      </p:sp>
      <p:sp>
        <p:nvSpPr>
          <p:cNvPr id="70" name="TextBox 69"/>
          <p:cNvSpPr txBox="1"/>
          <p:nvPr/>
        </p:nvSpPr>
        <p:spPr>
          <a:xfrm>
            <a:off x="3113113" y="194014"/>
            <a:ext cx="5972837" cy="369332"/>
          </a:xfrm>
          <a:prstGeom prst="rect">
            <a:avLst/>
          </a:prstGeom>
          <a:solidFill>
            <a:schemeClr val="accent1">
              <a:lumMod val="20000"/>
              <a:lumOff val="80000"/>
            </a:schemeClr>
          </a:solidFill>
        </p:spPr>
        <p:txBody>
          <a:bodyPr wrap="square" rtlCol="0">
            <a:spAutoFit/>
          </a:bodyPr>
          <a:lstStyle/>
          <a:p>
            <a:pPr algn="ctr"/>
            <a:r>
              <a:rPr lang="en-US" b="1" dirty="0" smtClean="0">
                <a:latin typeface="Cambria" pitchFamily="18" charset="0"/>
                <a:ea typeface="Cambria" pitchFamily="18" charset="0"/>
              </a:rPr>
              <a:t>Funding to FFPO – Pisciculture</a:t>
            </a:r>
            <a:endParaRPr lang="en-US" b="1" dirty="0">
              <a:latin typeface="Cambria" pitchFamily="18" charset="0"/>
              <a:ea typeface="Cambria" pitchFamily="18" charset="0"/>
            </a:endParaRPr>
          </a:p>
        </p:txBody>
      </p:sp>
    </p:spTree>
    <p:extLst>
      <p:ext uri="{BB962C8B-B14F-4D97-AF65-F5344CB8AC3E}">
        <p14:creationId xmlns:p14="http://schemas.microsoft.com/office/powerpoint/2010/main" val="430159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870177" y="3426321"/>
            <a:ext cx="1242392" cy="6858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959630" y="3565469"/>
            <a:ext cx="1063487" cy="369332"/>
          </a:xfrm>
          <a:prstGeom prst="rect">
            <a:avLst/>
          </a:prstGeom>
          <a:solidFill>
            <a:srgbClr val="C00000"/>
          </a:solidFill>
        </p:spPr>
        <p:txBody>
          <a:bodyPr wrap="square" rtlCol="0">
            <a:spAutoFit/>
          </a:bodyPr>
          <a:lstStyle/>
          <a:p>
            <a:pPr algn="ctr"/>
            <a:r>
              <a:rPr lang="en-US" b="1" dirty="0" smtClean="0">
                <a:solidFill>
                  <a:schemeClr val="bg1"/>
                </a:solidFill>
                <a:latin typeface="Cambria" pitchFamily="18" charset="0"/>
                <a:ea typeface="Cambria" pitchFamily="18" charset="0"/>
              </a:rPr>
              <a:t>FPC</a:t>
            </a:r>
            <a:endParaRPr lang="en-US" b="1" dirty="0">
              <a:solidFill>
                <a:schemeClr val="bg1"/>
              </a:solidFill>
              <a:latin typeface="Cambria" pitchFamily="18" charset="0"/>
              <a:ea typeface="Cambria" pitchFamily="18" charset="0"/>
            </a:endParaRPr>
          </a:p>
        </p:txBody>
      </p:sp>
      <p:sp>
        <p:nvSpPr>
          <p:cNvPr id="18" name="Right Arrow 17"/>
          <p:cNvSpPr/>
          <p:nvPr/>
        </p:nvSpPr>
        <p:spPr>
          <a:xfrm>
            <a:off x="6125797" y="3628420"/>
            <a:ext cx="1023731" cy="27829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TextBox 19"/>
          <p:cNvSpPr txBox="1"/>
          <p:nvPr/>
        </p:nvSpPr>
        <p:spPr>
          <a:xfrm>
            <a:off x="6818251" y="4572641"/>
            <a:ext cx="2365513" cy="338554"/>
          </a:xfrm>
          <a:prstGeom prst="rect">
            <a:avLst/>
          </a:prstGeom>
          <a:noFill/>
          <a:ln>
            <a:noFill/>
          </a:ln>
        </p:spPr>
        <p:txBody>
          <a:bodyPr wrap="square" rtlCol="0">
            <a:spAutoFit/>
          </a:bodyPr>
          <a:lstStyle/>
          <a:p>
            <a:r>
              <a:rPr lang="en-US" sz="1600" b="1" dirty="0" smtClean="0">
                <a:solidFill>
                  <a:srgbClr val="00B050"/>
                </a:solidFill>
                <a:latin typeface="Cambria" pitchFamily="18" charset="0"/>
                <a:ea typeface="Cambria" pitchFamily="18" charset="0"/>
              </a:rPr>
              <a:t>       Fish Cold Storage</a:t>
            </a:r>
            <a:endParaRPr lang="en-US" sz="1600" b="1" dirty="0">
              <a:solidFill>
                <a:srgbClr val="00B050"/>
              </a:solidFill>
              <a:latin typeface="Cambria" pitchFamily="18" charset="0"/>
              <a:ea typeface="Cambria" pitchFamily="18" charset="0"/>
            </a:endParaRPr>
          </a:p>
        </p:txBody>
      </p:sp>
      <p:sp>
        <p:nvSpPr>
          <p:cNvPr id="21" name="Right Arrow 20"/>
          <p:cNvSpPr/>
          <p:nvPr/>
        </p:nvSpPr>
        <p:spPr>
          <a:xfrm>
            <a:off x="8663557" y="3631735"/>
            <a:ext cx="1023731" cy="278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485218" y="4585895"/>
            <a:ext cx="2365513" cy="338554"/>
          </a:xfrm>
          <a:prstGeom prst="rect">
            <a:avLst/>
          </a:prstGeom>
          <a:noFill/>
          <a:ln>
            <a:noFill/>
          </a:ln>
        </p:spPr>
        <p:txBody>
          <a:bodyPr wrap="square" rtlCol="0">
            <a:spAutoFit/>
          </a:bodyPr>
          <a:lstStyle/>
          <a:p>
            <a:pPr algn="ctr"/>
            <a:r>
              <a:rPr lang="en-US" sz="1600" b="1" dirty="0" smtClean="0">
                <a:solidFill>
                  <a:srgbClr val="00B050"/>
                </a:solidFill>
                <a:latin typeface="Cambria" pitchFamily="18" charset="0"/>
                <a:ea typeface="Cambria" pitchFamily="18" charset="0"/>
              </a:rPr>
              <a:t>Market</a:t>
            </a:r>
            <a:endParaRPr lang="en-US" sz="1600" b="1" dirty="0">
              <a:solidFill>
                <a:srgbClr val="00B050"/>
              </a:solidFill>
              <a:latin typeface="Cambria" pitchFamily="18" charset="0"/>
              <a:ea typeface="Cambria" pitchFamily="18" charset="0"/>
            </a:endParaRPr>
          </a:p>
        </p:txBody>
      </p:sp>
      <p:sp>
        <p:nvSpPr>
          <p:cNvPr id="29" name="TextBox 28"/>
          <p:cNvSpPr txBox="1"/>
          <p:nvPr/>
        </p:nvSpPr>
        <p:spPr>
          <a:xfrm>
            <a:off x="4581939" y="1677036"/>
            <a:ext cx="1232452" cy="369332"/>
          </a:xfrm>
          <a:prstGeom prst="rect">
            <a:avLst/>
          </a:prstGeom>
          <a:noFill/>
          <a:ln w="38100">
            <a:solidFill>
              <a:schemeClr val="tx1"/>
            </a:solidFill>
          </a:ln>
        </p:spPr>
        <p:txBody>
          <a:bodyPr wrap="square" rtlCol="0">
            <a:spAutoFit/>
          </a:bodyPr>
          <a:lstStyle/>
          <a:p>
            <a:pPr algn="ctr"/>
            <a:r>
              <a:rPr lang="en-US" b="1" dirty="0" smtClean="0">
                <a:latin typeface="Cambria" pitchFamily="18" charset="0"/>
                <a:ea typeface="Cambria" pitchFamily="18" charset="0"/>
              </a:rPr>
              <a:t>Bank</a:t>
            </a:r>
            <a:endParaRPr lang="en-US" b="1" dirty="0">
              <a:latin typeface="Cambria" pitchFamily="18" charset="0"/>
              <a:ea typeface="Cambria" pitchFamily="18" charset="0"/>
            </a:endParaRPr>
          </a:p>
        </p:txBody>
      </p:sp>
      <p:sp>
        <p:nvSpPr>
          <p:cNvPr id="32" name="Right Arrow 31"/>
          <p:cNvSpPr/>
          <p:nvPr/>
        </p:nvSpPr>
        <p:spPr>
          <a:xfrm rot="5400000">
            <a:off x="4736798" y="2574021"/>
            <a:ext cx="1308650" cy="2435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6200000">
            <a:off x="4605123" y="2495360"/>
            <a:ext cx="1262269" cy="338554"/>
          </a:xfrm>
          <a:prstGeom prst="rect">
            <a:avLst/>
          </a:prstGeom>
          <a:noFill/>
        </p:spPr>
        <p:txBody>
          <a:bodyPr wrap="square" rtlCol="0">
            <a:spAutoFit/>
          </a:bodyPr>
          <a:lstStyle/>
          <a:p>
            <a:r>
              <a:rPr lang="en-US" sz="1600" b="1" dirty="0" smtClean="0">
                <a:latin typeface="Cambria" pitchFamily="18" charset="0"/>
                <a:ea typeface="Cambria" pitchFamily="18" charset="0"/>
              </a:rPr>
              <a:t>Term Loan</a:t>
            </a:r>
            <a:endParaRPr lang="en-US" sz="1600" b="1" dirty="0">
              <a:latin typeface="Cambria" pitchFamily="18" charset="0"/>
              <a:ea typeface="Cambria" pitchFamily="18" charset="0"/>
            </a:endParaRPr>
          </a:p>
        </p:txBody>
      </p:sp>
      <p:sp>
        <p:nvSpPr>
          <p:cNvPr id="34" name="Right Arrow 33"/>
          <p:cNvSpPr/>
          <p:nvPr/>
        </p:nvSpPr>
        <p:spPr>
          <a:xfrm>
            <a:off x="6125826" y="3926592"/>
            <a:ext cx="1023731" cy="2782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766313" y="3436262"/>
            <a:ext cx="735496" cy="338554"/>
          </a:xfrm>
          <a:prstGeom prst="rect">
            <a:avLst/>
          </a:prstGeom>
          <a:noFill/>
        </p:spPr>
        <p:txBody>
          <a:bodyPr wrap="square" rtlCol="0">
            <a:spAutoFit/>
          </a:bodyPr>
          <a:lstStyle/>
          <a:p>
            <a:r>
              <a:rPr lang="en-US" sz="1600" b="1" dirty="0" smtClean="0">
                <a:latin typeface="Cambria" pitchFamily="18" charset="0"/>
                <a:ea typeface="Cambria" pitchFamily="18" charset="0"/>
              </a:rPr>
              <a:t>Fish</a:t>
            </a:r>
            <a:endParaRPr lang="en-US" sz="1600" b="1" dirty="0">
              <a:latin typeface="Cambria" pitchFamily="18" charset="0"/>
              <a:ea typeface="Cambria" pitchFamily="18" charset="0"/>
            </a:endParaRPr>
          </a:p>
        </p:txBody>
      </p:sp>
      <p:cxnSp>
        <p:nvCxnSpPr>
          <p:cNvPr id="38" name="Straight Arrow Connector 37"/>
          <p:cNvCxnSpPr/>
          <p:nvPr/>
        </p:nvCxnSpPr>
        <p:spPr>
          <a:xfrm rot="5400000" flipH="1" flipV="1">
            <a:off x="10066657" y="2480162"/>
            <a:ext cx="1212573" cy="9938"/>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29" idx="3"/>
          </p:cNvCxnSpPr>
          <p:nvPr/>
        </p:nvCxnSpPr>
        <p:spPr>
          <a:xfrm flipH="1" flipV="1">
            <a:off x="5814391" y="1861702"/>
            <a:ext cx="4853583" cy="0"/>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341713" y="1547832"/>
            <a:ext cx="1596880" cy="338554"/>
          </a:xfrm>
          <a:prstGeom prst="rect">
            <a:avLst/>
          </a:prstGeom>
          <a:noFill/>
          <a:ln>
            <a:noFill/>
          </a:ln>
        </p:spPr>
        <p:txBody>
          <a:bodyPr wrap="square" rtlCol="0">
            <a:spAutoFit/>
          </a:bodyPr>
          <a:lstStyle/>
          <a:p>
            <a:r>
              <a:rPr lang="en-US" sz="1600" b="1" dirty="0" smtClean="0">
                <a:solidFill>
                  <a:srgbClr val="FF0000"/>
                </a:solidFill>
                <a:latin typeface="Cambria" pitchFamily="18" charset="0"/>
                <a:ea typeface="Cambria" pitchFamily="18" charset="0"/>
              </a:rPr>
              <a:t>Sale Proceeds</a:t>
            </a:r>
            <a:endParaRPr lang="en-US" sz="1600" b="1" dirty="0">
              <a:solidFill>
                <a:srgbClr val="FF0000"/>
              </a:solidFill>
              <a:latin typeface="Cambria" pitchFamily="18" charset="0"/>
              <a:ea typeface="Cambria" pitchFamily="18" charset="0"/>
            </a:endParaRPr>
          </a:p>
        </p:txBody>
      </p:sp>
      <p:sp>
        <p:nvSpPr>
          <p:cNvPr id="42" name="Oval 41"/>
          <p:cNvSpPr/>
          <p:nvPr/>
        </p:nvSpPr>
        <p:spPr>
          <a:xfrm>
            <a:off x="9273209" y="2581497"/>
            <a:ext cx="2604051" cy="2458277"/>
          </a:xfrm>
          <a:prstGeom prst="ellipse">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9495087" y="4983458"/>
            <a:ext cx="2325757" cy="338554"/>
          </a:xfrm>
          <a:prstGeom prst="rect">
            <a:avLst/>
          </a:prstGeom>
          <a:noFill/>
          <a:ln>
            <a:noFill/>
          </a:ln>
        </p:spPr>
        <p:txBody>
          <a:bodyPr wrap="square" rtlCol="0">
            <a:spAutoFit/>
          </a:bodyPr>
          <a:lstStyle/>
          <a:p>
            <a:r>
              <a:rPr lang="en-US" sz="1600" b="1" dirty="0" smtClean="0">
                <a:solidFill>
                  <a:srgbClr val="7030A0"/>
                </a:solidFill>
                <a:latin typeface="Cambria" pitchFamily="18" charset="0"/>
                <a:ea typeface="Cambria" pitchFamily="18" charset="0"/>
              </a:rPr>
              <a:t>Forward Integration</a:t>
            </a:r>
            <a:endParaRPr lang="en-US" sz="1600" b="1" dirty="0">
              <a:solidFill>
                <a:srgbClr val="7030A0"/>
              </a:solidFill>
              <a:latin typeface="Cambria" pitchFamily="18" charset="0"/>
              <a:ea typeface="Cambria" pitchFamily="18" charset="0"/>
            </a:endParaRPr>
          </a:p>
        </p:txBody>
      </p:sp>
      <p:sp>
        <p:nvSpPr>
          <p:cNvPr id="44" name="TextBox 43"/>
          <p:cNvSpPr txBox="1"/>
          <p:nvPr/>
        </p:nvSpPr>
        <p:spPr>
          <a:xfrm>
            <a:off x="345276" y="2119469"/>
            <a:ext cx="3498573" cy="338554"/>
          </a:xfrm>
          <a:prstGeom prst="rect">
            <a:avLst/>
          </a:prstGeom>
          <a:noFill/>
        </p:spPr>
        <p:txBody>
          <a:bodyPr wrap="square" rtlCol="0">
            <a:spAutoFit/>
          </a:bodyPr>
          <a:lstStyle/>
          <a:p>
            <a:pPr algn="ctr"/>
            <a:r>
              <a:rPr lang="en-US" sz="1600" b="1" dirty="0" smtClean="0">
                <a:solidFill>
                  <a:srgbClr val="C00000"/>
                </a:solidFill>
                <a:latin typeface="Cambria" pitchFamily="18" charset="0"/>
                <a:ea typeface="Cambria" pitchFamily="18" charset="0"/>
              </a:rPr>
              <a:t>Loan </a:t>
            </a:r>
            <a:r>
              <a:rPr lang="en-US" sz="1600" b="1" dirty="0">
                <a:solidFill>
                  <a:srgbClr val="C00000"/>
                </a:solidFill>
                <a:latin typeface="Cambria" pitchFamily="18" charset="0"/>
                <a:ea typeface="Cambria" pitchFamily="18" charset="0"/>
              </a:rPr>
              <a:t>for Fish Storage</a:t>
            </a:r>
          </a:p>
        </p:txBody>
      </p:sp>
      <p:sp>
        <p:nvSpPr>
          <p:cNvPr id="50" name="TextBox 49"/>
          <p:cNvSpPr txBox="1"/>
          <p:nvPr/>
        </p:nvSpPr>
        <p:spPr>
          <a:xfrm>
            <a:off x="8872328" y="3303742"/>
            <a:ext cx="318052" cy="307777"/>
          </a:xfrm>
          <a:prstGeom prst="rect">
            <a:avLst/>
          </a:prstGeom>
          <a:noFill/>
          <a:ln>
            <a:noFill/>
          </a:ln>
        </p:spPr>
        <p:txBody>
          <a:bodyPr wrap="square" rtlCol="0">
            <a:spAutoFit/>
          </a:bodyPr>
          <a:lstStyle/>
          <a:p>
            <a:r>
              <a:rPr lang="en-US" sz="1400" b="1" dirty="0" smtClean="0">
                <a:latin typeface="Cambria" pitchFamily="18" charset="0"/>
                <a:ea typeface="Cambria" pitchFamily="18" charset="0"/>
              </a:rPr>
              <a:t>6</a:t>
            </a:r>
            <a:endParaRPr lang="en-US" sz="1400" b="1" dirty="0">
              <a:latin typeface="Cambria" pitchFamily="18" charset="0"/>
              <a:ea typeface="Cambria" pitchFamily="18" charset="0"/>
            </a:endParaRPr>
          </a:p>
        </p:txBody>
      </p:sp>
      <p:sp>
        <p:nvSpPr>
          <p:cNvPr id="51" name="Frame 50"/>
          <p:cNvSpPr/>
          <p:nvPr/>
        </p:nvSpPr>
        <p:spPr>
          <a:xfrm>
            <a:off x="4979508" y="5026523"/>
            <a:ext cx="1331843" cy="646043"/>
          </a:xfrm>
          <a:prstGeom prst="fram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TextBox 51"/>
          <p:cNvSpPr txBox="1"/>
          <p:nvPr/>
        </p:nvSpPr>
        <p:spPr>
          <a:xfrm>
            <a:off x="5158408" y="5185549"/>
            <a:ext cx="983974" cy="338554"/>
          </a:xfrm>
          <a:prstGeom prst="rect">
            <a:avLst/>
          </a:prstGeom>
          <a:noFill/>
          <a:ln>
            <a:noFill/>
          </a:ln>
        </p:spPr>
        <p:txBody>
          <a:bodyPr wrap="square" rtlCol="0">
            <a:spAutoFit/>
          </a:bodyPr>
          <a:lstStyle/>
          <a:p>
            <a:r>
              <a:rPr lang="en-US" sz="1600" b="1" dirty="0" smtClean="0">
                <a:latin typeface="Cambria" pitchFamily="18" charset="0"/>
                <a:ea typeface="Cambria" pitchFamily="18" charset="0"/>
              </a:rPr>
              <a:t>Vendors</a:t>
            </a:r>
            <a:endParaRPr lang="en-US" sz="1600" b="1" dirty="0">
              <a:latin typeface="Cambria" pitchFamily="18" charset="0"/>
              <a:ea typeface="Cambria" pitchFamily="18" charset="0"/>
            </a:endParaRPr>
          </a:p>
        </p:txBody>
      </p:sp>
      <p:sp>
        <p:nvSpPr>
          <p:cNvPr id="53" name="Up Arrow 52"/>
          <p:cNvSpPr/>
          <p:nvPr/>
        </p:nvSpPr>
        <p:spPr>
          <a:xfrm>
            <a:off x="5496337" y="4141940"/>
            <a:ext cx="228601" cy="894522"/>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rot="16200000">
            <a:off x="4785537" y="4343614"/>
            <a:ext cx="964405" cy="461665"/>
          </a:xfrm>
          <a:prstGeom prst="rect">
            <a:avLst/>
          </a:prstGeom>
          <a:noFill/>
          <a:ln>
            <a:noFill/>
          </a:ln>
        </p:spPr>
        <p:txBody>
          <a:bodyPr wrap="square" rtlCol="0">
            <a:spAutoFit/>
          </a:bodyPr>
          <a:lstStyle/>
          <a:p>
            <a:pPr algn="ctr"/>
            <a:r>
              <a:rPr lang="en-US" sz="1200" b="1" dirty="0" smtClean="0">
                <a:latin typeface="Cambria" pitchFamily="18" charset="0"/>
                <a:ea typeface="Cambria" pitchFamily="18" charset="0"/>
              </a:rPr>
              <a:t>Supply Materials</a:t>
            </a:r>
            <a:endParaRPr lang="en-US" sz="1200" b="1" dirty="0">
              <a:latin typeface="Cambria" pitchFamily="18" charset="0"/>
              <a:ea typeface="Cambria" pitchFamily="18" charset="0"/>
            </a:endParaRPr>
          </a:p>
        </p:txBody>
      </p:sp>
      <p:sp>
        <p:nvSpPr>
          <p:cNvPr id="56" name="Right Arrow 55"/>
          <p:cNvSpPr/>
          <p:nvPr/>
        </p:nvSpPr>
        <p:spPr>
          <a:xfrm rot="5400000">
            <a:off x="3247582" y="3791561"/>
            <a:ext cx="2703446" cy="2435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4522304" y="5202114"/>
            <a:ext cx="463835" cy="2782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6267769" y="3422882"/>
            <a:ext cx="765313" cy="338554"/>
          </a:xfrm>
          <a:prstGeom prst="rect">
            <a:avLst/>
          </a:prstGeom>
          <a:noFill/>
        </p:spPr>
        <p:txBody>
          <a:bodyPr wrap="square" rtlCol="0">
            <a:spAutoFit/>
          </a:bodyPr>
          <a:lstStyle/>
          <a:p>
            <a:r>
              <a:rPr lang="en-US" sz="1600" b="1" dirty="0" smtClean="0">
                <a:latin typeface="Cambria" pitchFamily="18" charset="0"/>
                <a:ea typeface="Cambria" pitchFamily="18" charset="0"/>
              </a:rPr>
              <a:t>Fish</a:t>
            </a:r>
            <a:endParaRPr lang="en-US" sz="1600" b="1" dirty="0">
              <a:latin typeface="Cambria" pitchFamily="18" charset="0"/>
              <a:ea typeface="Cambria" pitchFamily="18" charset="0"/>
            </a:endParaRPr>
          </a:p>
        </p:txBody>
      </p:sp>
      <p:sp>
        <p:nvSpPr>
          <p:cNvPr id="59" name="TextBox 58"/>
          <p:cNvSpPr txBox="1"/>
          <p:nvPr/>
        </p:nvSpPr>
        <p:spPr>
          <a:xfrm>
            <a:off x="5406887" y="2074600"/>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1</a:t>
            </a:r>
            <a:endParaRPr lang="en-US" sz="1600" b="1" dirty="0">
              <a:latin typeface="Cambria" pitchFamily="18" charset="0"/>
              <a:ea typeface="Cambria" pitchFamily="18" charset="0"/>
            </a:endParaRPr>
          </a:p>
        </p:txBody>
      </p:sp>
      <p:sp>
        <p:nvSpPr>
          <p:cNvPr id="60" name="TextBox 59"/>
          <p:cNvSpPr txBox="1"/>
          <p:nvPr/>
        </p:nvSpPr>
        <p:spPr>
          <a:xfrm>
            <a:off x="4604665" y="2899550"/>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2</a:t>
            </a:r>
            <a:endParaRPr lang="en-US" sz="1600" b="1" dirty="0">
              <a:latin typeface="Cambria" pitchFamily="18" charset="0"/>
              <a:ea typeface="Cambria" pitchFamily="18" charset="0"/>
            </a:endParaRPr>
          </a:p>
        </p:txBody>
      </p:sp>
      <p:sp>
        <p:nvSpPr>
          <p:cNvPr id="61" name="TextBox 60"/>
          <p:cNvSpPr txBox="1"/>
          <p:nvPr/>
        </p:nvSpPr>
        <p:spPr>
          <a:xfrm>
            <a:off x="6407103" y="4092243"/>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3</a:t>
            </a:r>
            <a:endParaRPr lang="en-US" sz="1600" b="1" dirty="0">
              <a:latin typeface="Cambria" pitchFamily="18" charset="0"/>
              <a:ea typeface="Cambria" pitchFamily="18" charset="0"/>
            </a:endParaRPr>
          </a:p>
        </p:txBody>
      </p:sp>
      <p:sp>
        <p:nvSpPr>
          <p:cNvPr id="62" name="TextBox 61"/>
          <p:cNvSpPr txBox="1"/>
          <p:nvPr/>
        </p:nvSpPr>
        <p:spPr>
          <a:xfrm>
            <a:off x="6364357" y="3230853"/>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4</a:t>
            </a:r>
            <a:endParaRPr lang="en-US" sz="1600" b="1" dirty="0">
              <a:latin typeface="Cambria" pitchFamily="18" charset="0"/>
              <a:ea typeface="Cambria" pitchFamily="18" charset="0"/>
            </a:endParaRPr>
          </a:p>
        </p:txBody>
      </p:sp>
      <p:sp>
        <p:nvSpPr>
          <p:cNvPr id="63" name="TextBox 62"/>
          <p:cNvSpPr txBox="1"/>
          <p:nvPr/>
        </p:nvSpPr>
        <p:spPr>
          <a:xfrm>
            <a:off x="7686262" y="2684202"/>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5</a:t>
            </a:r>
            <a:endParaRPr lang="en-US" sz="1600" b="1" dirty="0">
              <a:latin typeface="Cambria" pitchFamily="18" charset="0"/>
              <a:ea typeface="Cambria" pitchFamily="18" charset="0"/>
            </a:endParaRPr>
          </a:p>
        </p:txBody>
      </p:sp>
      <p:sp>
        <p:nvSpPr>
          <p:cNvPr id="64" name="TextBox 63"/>
          <p:cNvSpPr txBox="1"/>
          <p:nvPr/>
        </p:nvSpPr>
        <p:spPr>
          <a:xfrm>
            <a:off x="546651" y="2497780"/>
            <a:ext cx="3207025" cy="2677656"/>
          </a:xfrm>
          <a:prstGeom prst="rect">
            <a:avLst/>
          </a:prstGeom>
          <a:noFill/>
        </p:spPr>
        <p:txBody>
          <a:bodyPr wrap="square" rtlCol="0">
            <a:spAutoFit/>
          </a:bodyPr>
          <a:lstStyle/>
          <a:p>
            <a:pPr marL="342900" indent="-342900">
              <a:buAutoNum type="arabicPeriod"/>
            </a:pPr>
            <a:r>
              <a:rPr lang="en-US" sz="1400" b="1" dirty="0" smtClean="0">
                <a:latin typeface="Cambria" pitchFamily="18" charset="0"/>
                <a:ea typeface="Cambria" pitchFamily="18" charset="0"/>
              </a:rPr>
              <a:t>Sanction of Term Loan &amp; Working capital</a:t>
            </a:r>
          </a:p>
          <a:p>
            <a:pPr marL="342900" indent="-342900">
              <a:buFontTx/>
              <a:buAutoNum type="arabicPeriod"/>
            </a:pPr>
            <a:r>
              <a:rPr lang="en-US" sz="1400" b="1" dirty="0" smtClean="0">
                <a:latin typeface="Cambria" pitchFamily="18" charset="0"/>
                <a:ea typeface="Cambria" pitchFamily="18" charset="0"/>
              </a:rPr>
              <a:t>Money Transferred to equipment Vendors by Bank</a:t>
            </a:r>
          </a:p>
          <a:p>
            <a:pPr marL="342900" indent="-342900">
              <a:buAutoNum type="arabicPeriod"/>
            </a:pPr>
            <a:r>
              <a:rPr lang="en-US" sz="1400" b="1" dirty="0" smtClean="0">
                <a:latin typeface="Cambria" pitchFamily="18" charset="0"/>
                <a:ea typeface="Cambria" pitchFamily="18" charset="0"/>
              </a:rPr>
              <a:t>Construction of Cold Storage, etc.</a:t>
            </a:r>
          </a:p>
          <a:p>
            <a:pPr marL="342900" indent="-342900">
              <a:buAutoNum type="arabicPeriod"/>
            </a:pPr>
            <a:r>
              <a:rPr lang="en-US" sz="1400" b="1" dirty="0" smtClean="0">
                <a:latin typeface="Cambria" pitchFamily="18" charset="0"/>
                <a:ea typeface="Cambria" pitchFamily="18" charset="0"/>
              </a:rPr>
              <a:t>Procurement of Raw Fish from Working Capital</a:t>
            </a:r>
          </a:p>
          <a:p>
            <a:pPr marL="342900" indent="-342900">
              <a:buAutoNum type="arabicPeriod"/>
            </a:pPr>
            <a:r>
              <a:rPr lang="en-US" sz="1400" b="1" dirty="0" smtClean="0">
                <a:latin typeface="Cambria" pitchFamily="18" charset="0"/>
                <a:ea typeface="Cambria" pitchFamily="18" charset="0"/>
              </a:rPr>
              <a:t>Processing</a:t>
            </a:r>
          </a:p>
          <a:p>
            <a:pPr marL="342900" indent="-342900">
              <a:buAutoNum type="arabicPeriod"/>
            </a:pPr>
            <a:r>
              <a:rPr lang="en-US" sz="1400" b="1" dirty="0" smtClean="0">
                <a:latin typeface="Cambria" pitchFamily="18" charset="0"/>
                <a:ea typeface="Cambria" pitchFamily="18" charset="0"/>
              </a:rPr>
              <a:t>Selling in Market</a:t>
            </a:r>
          </a:p>
          <a:p>
            <a:pPr marL="342900" indent="-342900">
              <a:buAutoNum type="arabicPeriod"/>
            </a:pPr>
            <a:r>
              <a:rPr lang="en-US" sz="1400" b="1" dirty="0" smtClean="0">
                <a:latin typeface="Cambria" pitchFamily="18" charset="0"/>
                <a:ea typeface="Cambria" pitchFamily="18" charset="0"/>
              </a:rPr>
              <a:t>Sales Proceeds directly to bank by buyers</a:t>
            </a:r>
          </a:p>
          <a:p>
            <a:pPr marL="342900" indent="-342900">
              <a:buAutoNum type="arabicPeriod"/>
            </a:pPr>
            <a:endParaRPr lang="en-US" sz="1400" b="1" dirty="0">
              <a:latin typeface="Cambria" pitchFamily="18" charset="0"/>
              <a:ea typeface="Cambria" pitchFamily="18" charset="0"/>
            </a:endParaRPr>
          </a:p>
        </p:txBody>
      </p:sp>
      <p:sp>
        <p:nvSpPr>
          <p:cNvPr id="65" name="TextBox 64"/>
          <p:cNvSpPr txBox="1"/>
          <p:nvPr/>
        </p:nvSpPr>
        <p:spPr>
          <a:xfrm>
            <a:off x="10846905" y="2207123"/>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7</a:t>
            </a:r>
            <a:endParaRPr lang="en-US" sz="1600" b="1" dirty="0">
              <a:latin typeface="Cambria" pitchFamily="18" charset="0"/>
              <a:ea typeface="Cambria" pitchFamily="18" charset="0"/>
            </a:endParaRPr>
          </a:p>
        </p:txBody>
      </p:sp>
      <p:sp>
        <p:nvSpPr>
          <p:cNvPr id="66" name="Right Arrow 65"/>
          <p:cNvSpPr/>
          <p:nvPr/>
        </p:nvSpPr>
        <p:spPr>
          <a:xfrm rot="10800000">
            <a:off x="4664765" y="2501984"/>
            <a:ext cx="463835" cy="2782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AutoShape 4" descr="How to open a supermarket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rot="16200000">
            <a:off x="5065634" y="2385504"/>
            <a:ext cx="1262269" cy="584775"/>
          </a:xfrm>
          <a:prstGeom prst="rect">
            <a:avLst/>
          </a:prstGeom>
          <a:noFill/>
        </p:spPr>
        <p:txBody>
          <a:bodyPr wrap="square" rtlCol="0">
            <a:spAutoFit/>
          </a:bodyPr>
          <a:lstStyle/>
          <a:p>
            <a:r>
              <a:rPr lang="en-US" sz="1600" b="1" dirty="0" smtClean="0">
                <a:latin typeface="Cambria" pitchFamily="18" charset="0"/>
                <a:ea typeface="Cambria" pitchFamily="18" charset="0"/>
              </a:rPr>
              <a:t>Working capital</a:t>
            </a:r>
            <a:endParaRPr lang="en-US" sz="1600" b="1" dirty="0">
              <a:latin typeface="Cambria" pitchFamily="18" charset="0"/>
              <a:ea typeface="Cambria" pitchFamily="18" charset="0"/>
            </a:endParaRPr>
          </a:p>
        </p:txBody>
      </p:sp>
      <p:pic>
        <p:nvPicPr>
          <p:cNvPr id="1031" name="Picture 7" descr="Choose The Perfect Wholesale fish cold storage warehouse - Alibaba.com"/>
          <p:cNvPicPr>
            <a:picLocks noChangeAspect="1" noChangeArrowheads="1"/>
          </p:cNvPicPr>
          <p:nvPr/>
        </p:nvPicPr>
        <p:blipFill>
          <a:blip r:embed="rId2"/>
          <a:srcRect/>
          <a:stretch>
            <a:fillRect/>
          </a:stretch>
        </p:blipFill>
        <p:spPr bwMode="auto">
          <a:xfrm>
            <a:off x="7171083" y="3033728"/>
            <a:ext cx="1466021" cy="1466021"/>
          </a:xfrm>
          <a:prstGeom prst="rect">
            <a:avLst/>
          </a:prstGeom>
          <a:noFill/>
        </p:spPr>
      </p:pic>
      <p:pic>
        <p:nvPicPr>
          <p:cNvPr id="1033" name="Picture 9" descr="Chennai fish markets witness crowds ahead of East Coast fishing ban from  April 15 - The Hindu"/>
          <p:cNvPicPr>
            <a:picLocks noChangeAspect="1" noChangeArrowheads="1"/>
          </p:cNvPicPr>
          <p:nvPr/>
        </p:nvPicPr>
        <p:blipFill>
          <a:blip r:embed="rId3"/>
          <a:srcRect/>
          <a:stretch>
            <a:fillRect/>
          </a:stretch>
        </p:blipFill>
        <p:spPr bwMode="auto">
          <a:xfrm>
            <a:off x="9697141" y="3128149"/>
            <a:ext cx="1931642" cy="1353792"/>
          </a:xfrm>
          <a:prstGeom prst="rect">
            <a:avLst/>
          </a:prstGeom>
          <a:noFill/>
        </p:spPr>
      </p:pic>
      <p:cxnSp>
        <p:nvCxnSpPr>
          <p:cNvPr id="45" name="Straight Arrow Connector 44"/>
          <p:cNvCxnSpPr/>
          <p:nvPr/>
        </p:nvCxnSpPr>
        <p:spPr>
          <a:xfrm rot="5400000">
            <a:off x="4959626" y="1438496"/>
            <a:ext cx="477079" cy="1588"/>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353339" y="901784"/>
            <a:ext cx="1878495" cy="307777"/>
          </a:xfrm>
          <a:prstGeom prst="rect">
            <a:avLst/>
          </a:prstGeom>
          <a:noFill/>
          <a:ln>
            <a:noFill/>
          </a:ln>
        </p:spPr>
        <p:txBody>
          <a:bodyPr wrap="square" rtlCol="0">
            <a:spAutoFit/>
          </a:bodyPr>
          <a:lstStyle/>
          <a:p>
            <a:r>
              <a:rPr lang="en-US" sz="1400" b="1" dirty="0" smtClean="0">
                <a:latin typeface="Cambria" pitchFamily="18" charset="0"/>
                <a:ea typeface="Cambria" pitchFamily="18" charset="0"/>
              </a:rPr>
              <a:t>Back Ended Subsidy</a:t>
            </a:r>
            <a:endParaRPr lang="en-US" sz="1400" b="1" dirty="0">
              <a:latin typeface="Cambria" pitchFamily="18" charset="0"/>
              <a:ea typeface="Cambria" pitchFamily="18" charset="0"/>
            </a:endParaRPr>
          </a:p>
        </p:txBody>
      </p:sp>
      <p:cxnSp>
        <p:nvCxnSpPr>
          <p:cNvPr id="49" name="Straight Connector 48"/>
          <p:cNvCxnSpPr>
            <a:endCxn id="47" idx="2"/>
          </p:cNvCxnSpPr>
          <p:nvPr/>
        </p:nvCxnSpPr>
        <p:spPr>
          <a:xfrm rot="10800000" flipV="1">
            <a:off x="5292587" y="1199957"/>
            <a:ext cx="909430" cy="960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615254" y="5393129"/>
            <a:ext cx="2941983" cy="1169551"/>
          </a:xfrm>
          <a:prstGeom prst="rect">
            <a:avLst/>
          </a:prstGeom>
          <a:noFill/>
        </p:spPr>
        <p:txBody>
          <a:bodyPr wrap="square" rtlCol="0">
            <a:spAutoFit/>
          </a:bodyPr>
          <a:lstStyle/>
          <a:p>
            <a:r>
              <a:rPr lang="en-US" sz="1400" b="1" dirty="0" smtClean="0">
                <a:solidFill>
                  <a:srgbClr val="C00000"/>
                </a:solidFill>
                <a:latin typeface="Cambria" pitchFamily="18" charset="0"/>
                <a:ea typeface="Cambria" pitchFamily="18" charset="0"/>
              </a:rPr>
              <a:t>SECURITY OF THE LOAN:</a:t>
            </a:r>
          </a:p>
          <a:p>
            <a:pPr marL="342900" indent="-342900">
              <a:buAutoNum type="arabicPeriod"/>
            </a:pPr>
            <a:r>
              <a:rPr lang="en-US" sz="1400" b="1" dirty="0" smtClean="0">
                <a:latin typeface="Cambria" pitchFamily="18" charset="0"/>
                <a:ea typeface="Cambria" pitchFamily="18" charset="0"/>
              </a:rPr>
              <a:t>Business Security</a:t>
            </a:r>
          </a:p>
          <a:p>
            <a:pPr marL="342900" indent="-342900">
              <a:buAutoNum type="arabicPeriod"/>
            </a:pPr>
            <a:r>
              <a:rPr lang="en-US" sz="1400" b="1" dirty="0" smtClean="0">
                <a:latin typeface="Cambria" pitchFamily="18" charset="0"/>
                <a:ea typeface="Cambria" pitchFamily="18" charset="0"/>
              </a:rPr>
              <a:t>Primary Security</a:t>
            </a:r>
          </a:p>
          <a:p>
            <a:pPr marL="342900" indent="-342900">
              <a:buAutoNum type="arabicPeriod"/>
            </a:pPr>
            <a:r>
              <a:rPr lang="en-US" sz="1400" b="1" dirty="0" smtClean="0">
                <a:latin typeface="Cambria" pitchFamily="18" charset="0"/>
                <a:ea typeface="Cambria" pitchFamily="18" charset="0"/>
              </a:rPr>
              <a:t>CGTMSE  up to Rs. 200 Lakhs</a:t>
            </a:r>
          </a:p>
          <a:p>
            <a:pPr marL="342900" indent="-342900"/>
            <a:r>
              <a:rPr lang="en-US" sz="1400" b="1" dirty="0" smtClean="0">
                <a:latin typeface="Cambria" pitchFamily="18" charset="0"/>
                <a:ea typeface="Cambria" pitchFamily="18" charset="0"/>
              </a:rPr>
              <a:t>        </a:t>
            </a:r>
            <a:r>
              <a:rPr lang="en-US" sz="1200" b="1" dirty="0" smtClean="0">
                <a:latin typeface="Cambria" pitchFamily="18" charset="0"/>
                <a:ea typeface="Cambria" pitchFamily="18" charset="0"/>
              </a:rPr>
              <a:t>(Wherever  applicable)</a:t>
            </a:r>
            <a:endParaRPr lang="en-US" sz="1200" b="1" dirty="0">
              <a:latin typeface="Cambria" pitchFamily="18" charset="0"/>
              <a:ea typeface="Cambria" pitchFamily="18" charset="0"/>
            </a:endParaRPr>
          </a:p>
        </p:txBody>
      </p:sp>
      <p:sp>
        <p:nvSpPr>
          <p:cNvPr id="67" name="TextBox 66"/>
          <p:cNvSpPr txBox="1"/>
          <p:nvPr/>
        </p:nvSpPr>
        <p:spPr>
          <a:xfrm>
            <a:off x="6238303" y="1015290"/>
            <a:ext cx="798718" cy="369332"/>
          </a:xfrm>
          <a:prstGeom prst="rect">
            <a:avLst/>
          </a:prstGeom>
          <a:solidFill>
            <a:schemeClr val="accent6"/>
          </a:solidFill>
          <a:ln w="38100">
            <a:solidFill>
              <a:srgbClr val="00B050"/>
            </a:solidFill>
          </a:ln>
        </p:spPr>
        <p:txBody>
          <a:bodyPr wrap="square" rtlCol="0">
            <a:spAutoFit/>
          </a:bodyPr>
          <a:lstStyle/>
          <a:p>
            <a:pPr algn="ctr"/>
            <a:r>
              <a:rPr lang="en-US" b="1" dirty="0" smtClean="0">
                <a:solidFill>
                  <a:schemeClr val="bg1"/>
                </a:solidFill>
                <a:latin typeface="Cambria" pitchFamily="18" charset="0"/>
                <a:ea typeface="Cambria" pitchFamily="18" charset="0"/>
              </a:rPr>
              <a:t>FPO</a:t>
            </a:r>
            <a:endParaRPr lang="en-US" b="1" dirty="0">
              <a:solidFill>
                <a:schemeClr val="bg1"/>
              </a:solidFill>
              <a:latin typeface="Cambria" pitchFamily="18" charset="0"/>
              <a:ea typeface="Cambria" pitchFamily="18" charset="0"/>
            </a:endParaRPr>
          </a:p>
        </p:txBody>
      </p:sp>
      <p:sp>
        <p:nvSpPr>
          <p:cNvPr id="68" name="TextBox 67"/>
          <p:cNvSpPr txBox="1"/>
          <p:nvPr/>
        </p:nvSpPr>
        <p:spPr>
          <a:xfrm>
            <a:off x="3113113" y="194014"/>
            <a:ext cx="5972837" cy="369332"/>
          </a:xfrm>
          <a:prstGeom prst="rect">
            <a:avLst/>
          </a:prstGeom>
          <a:solidFill>
            <a:schemeClr val="accent1">
              <a:lumMod val="20000"/>
              <a:lumOff val="80000"/>
            </a:schemeClr>
          </a:solidFill>
        </p:spPr>
        <p:txBody>
          <a:bodyPr wrap="square" rtlCol="0">
            <a:spAutoFit/>
          </a:bodyPr>
          <a:lstStyle/>
          <a:p>
            <a:pPr algn="ctr"/>
            <a:r>
              <a:rPr lang="en-US" b="1" dirty="0" smtClean="0">
                <a:latin typeface="Cambria" pitchFamily="18" charset="0"/>
                <a:ea typeface="Cambria" pitchFamily="18" charset="0"/>
              </a:rPr>
              <a:t>Funding to FFPO</a:t>
            </a:r>
            <a:endParaRPr lang="en-US" b="1" dirty="0">
              <a:latin typeface="Cambria" pitchFamily="18" charset="0"/>
              <a:ea typeface="Cambria" pitchFamily="18" charset="0"/>
            </a:endParaRPr>
          </a:p>
        </p:txBody>
      </p:sp>
    </p:spTree>
    <p:extLst>
      <p:ext uri="{BB962C8B-B14F-4D97-AF65-F5344CB8AC3E}">
        <p14:creationId xmlns:p14="http://schemas.microsoft.com/office/powerpoint/2010/main" val="3532283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870177" y="3575790"/>
            <a:ext cx="1242392" cy="6858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959630" y="3714938"/>
            <a:ext cx="1063487" cy="369332"/>
          </a:xfrm>
          <a:prstGeom prst="rect">
            <a:avLst/>
          </a:prstGeom>
          <a:solidFill>
            <a:srgbClr val="C00000"/>
          </a:solidFill>
        </p:spPr>
        <p:txBody>
          <a:bodyPr wrap="square" rtlCol="0">
            <a:spAutoFit/>
          </a:bodyPr>
          <a:lstStyle/>
          <a:p>
            <a:pPr algn="ctr"/>
            <a:r>
              <a:rPr lang="en-US" b="1" dirty="0" smtClean="0">
                <a:solidFill>
                  <a:schemeClr val="bg1"/>
                </a:solidFill>
                <a:latin typeface="Cambria" pitchFamily="18" charset="0"/>
                <a:ea typeface="Cambria" pitchFamily="18" charset="0"/>
              </a:rPr>
              <a:t>FPC</a:t>
            </a:r>
            <a:endParaRPr lang="en-US" b="1" dirty="0">
              <a:solidFill>
                <a:schemeClr val="bg1"/>
              </a:solidFill>
              <a:latin typeface="Cambria" pitchFamily="18" charset="0"/>
              <a:ea typeface="Cambria" pitchFamily="18" charset="0"/>
            </a:endParaRPr>
          </a:p>
        </p:txBody>
      </p:sp>
      <p:sp>
        <p:nvSpPr>
          <p:cNvPr id="18" name="Right Arrow 17"/>
          <p:cNvSpPr/>
          <p:nvPr/>
        </p:nvSpPr>
        <p:spPr>
          <a:xfrm>
            <a:off x="6125797" y="3777889"/>
            <a:ext cx="1023731" cy="27829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TextBox 19"/>
          <p:cNvSpPr txBox="1"/>
          <p:nvPr/>
        </p:nvSpPr>
        <p:spPr>
          <a:xfrm>
            <a:off x="6818251" y="4533269"/>
            <a:ext cx="2365513" cy="338554"/>
          </a:xfrm>
          <a:prstGeom prst="rect">
            <a:avLst/>
          </a:prstGeom>
          <a:noFill/>
          <a:ln>
            <a:noFill/>
          </a:ln>
        </p:spPr>
        <p:txBody>
          <a:bodyPr wrap="square" rtlCol="0">
            <a:spAutoFit/>
          </a:bodyPr>
          <a:lstStyle/>
          <a:p>
            <a:r>
              <a:rPr lang="en-US" sz="1600" b="1" dirty="0" smtClean="0">
                <a:solidFill>
                  <a:srgbClr val="00B050"/>
                </a:solidFill>
                <a:latin typeface="Cambria" pitchFamily="18" charset="0"/>
                <a:ea typeface="Cambria" pitchFamily="18" charset="0"/>
              </a:rPr>
              <a:t>       Dairy Processing</a:t>
            </a:r>
            <a:endParaRPr lang="en-US" sz="1600" b="1" dirty="0">
              <a:solidFill>
                <a:srgbClr val="00B050"/>
              </a:solidFill>
              <a:latin typeface="Cambria" pitchFamily="18" charset="0"/>
              <a:ea typeface="Cambria" pitchFamily="18" charset="0"/>
            </a:endParaRPr>
          </a:p>
        </p:txBody>
      </p:sp>
      <p:sp>
        <p:nvSpPr>
          <p:cNvPr id="21" name="Right Arrow 20"/>
          <p:cNvSpPr/>
          <p:nvPr/>
        </p:nvSpPr>
        <p:spPr>
          <a:xfrm>
            <a:off x="8663557" y="3781204"/>
            <a:ext cx="868069" cy="27829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378567" y="4650880"/>
            <a:ext cx="2365513" cy="307777"/>
          </a:xfrm>
          <a:prstGeom prst="rect">
            <a:avLst/>
          </a:prstGeom>
          <a:noFill/>
          <a:ln>
            <a:noFill/>
          </a:ln>
        </p:spPr>
        <p:txBody>
          <a:bodyPr wrap="square" rtlCol="0">
            <a:spAutoFit/>
          </a:bodyPr>
          <a:lstStyle/>
          <a:p>
            <a:pPr algn="ctr"/>
            <a:r>
              <a:rPr lang="en-US" sz="1400" b="1" dirty="0" smtClean="0">
                <a:solidFill>
                  <a:srgbClr val="00B050"/>
                </a:solidFill>
                <a:latin typeface="Cambria" pitchFamily="18" charset="0"/>
                <a:ea typeface="Cambria" pitchFamily="18" charset="0"/>
              </a:rPr>
              <a:t>Market</a:t>
            </a:r>
            <a:endParaRPr lang="en-US" sz="1400" b="1" dirty="0">
              <a:solidFill>
                <a:srgbClr val="00B050"/>
              </a:solidFill>
              <a:latin typeface="Cambria" pitchFamily="18" charset="0"/>
              <a:ea typeface="Cambria" pitchFamily="18" charset="0"/>
            </a:endParaRPr>
          </a:p>
        </p:txBody>
      </p:sp>
      <p:sp>
        <p:nvSpPr>
          <p:cNvPr id="29" name="TextBox 28"/>
          <p:cNvSpPr txBox="1"/>
          <p:nvPr/>
        </p:nvSpPr>
        <p:spPr>
          <a:xfrm>
            <a:off x="4581939" y="1826505"/>
            <a:ext cx="1232452" cy="369332"/>
          </a:xfrm>
          <a:prstGeom prst="rect">
            <a:avLst/>
          </a:prstGeom>
          <a:noFill/>
          <a:ln w="38100">
            <a:solidFill>
              <a:schemeClr val="tx1"/>
            </a:solidFill>
          </a:ln>
        </p:spPr>
        <p:txBody>
          <a:bodyPr wrap="square" rtlCol="0">
            <a:spAutoFit/>
          </a:bodyPr>
          <a:lstStyle/>
          <a:p>
            <a:pPr algn="ctr"/>
            <a:r>
              <a:rPr lang="en-US" b="1" dirty="0" smtClean="0">
                <a:latin typeface="Cambria" pitchFamily="18" charset="0"/>
                <a:ea typeface="Cambria" pitchFamily="18" charset="0"/>
              </a:rPr>
              <a:t>Bank</a:t>
            </a:r>
            <a:endParaRPr lang="en-US" b="1" dirty="0">
              <a:latin typeface="Cambria" pitchFamily="18" charset="0"/>
              <a:ea typeface="Cambria" pitchFamily="18" charset="0"/>
            </a:endParaRPr>
          </a:p>
        </p:txBody>
      </p:sp>
      <p:sp>
        <p:nvSpPr>
          <p:cNvPr id="32" name="Right Arrow 31"/>
          <p:cNvSpPr/>
          <p:nvPr/>
        </p:nvSpPr>
        <p:spPr>
          <a:xfrm rot="5400000">
            <a:off x="4736798" y="2723490"/>
            <a:ext cx="1308650" cy="2435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6200000">
            <a:off x="4605123" y="2644829"/>
            <a:ext cx="1262269" cy="338554"/>
          </a:xfrm>
          <a:prstGeom prst="rect">
            <a:avLst/>
          </a:prstGeom>
          <a:noFill/>
        </p:spPr>
        <p:txBody>
          <a:bodyPr wrap="square" rtlCol="0">
            <a:spAutoFit/>
          </a:bodyPr>
          <a:lstStyle/>
          <a:p>
            <a:r>
              <a:rPr lang="en-US" sz="1600" b="1" dirty="0" smtClean="0">
                <a:latin typeface="Cambria" pitchFamily="18" charset="0"/>
                <a:ea typeface="Cambria" pitchFamily="18" charset="0"/>
              </a:rPr>
              <a:t>Term Loan</a:t>
            </a:r>
            <a:endParaRPr lang="en-US" sz="1600" b="1" dirty="0">
              <a:latin typeface="Cambria" pitchFamily="18" charset="0"/>
              <a:ea typeface="Cambria" pitchFamily="18" charset="0"/>
            </a:endParaRPr>
          </a:p>
        </p:txBody>
      </p:sp>
      <p:sp>
        <p:nvSpPr>
          <p:cNvPr id="34" name="Right Arrow 33"/>
          <p:cNvSpPr/>
          <p:nvPr/>
        </p:nvSpPr>
        <p:spPr>
          <a:xfrm>
            <a:off x="6125826" y="4076061"/>
            <a:ext cx="1023731" cy="2782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637106" y="3585731"/>
            <a:ext cx="735496" cy="338554"/>
          </a:xfrm>
          <a:prstGeom prst="rect">
            <a:avLst/>
          </a:prstGeom>
          <a:noFill/>
        </p:spPr>
        <p:txBody>
          <a:bodyPr wrap="square" rtlCol="0">
            <a:spAutoFit/>
          </a:bodyPr>
          <a:lstStyle/>
          <a:p>
            <a:r>
              <a:rPr lang="en-US" sz="1600" b="1" dirty="0" smtClean="0">
                <a:latin typeface="Cambria" pitchFamily="18" charset="0"/>
                <a:ea typeface="Cambria" pitchFamily="18" charset="0"/>
              </a:rPr>
              <a:t>Dairy</a:t>
            </a:r>
            <a:endParaRPr lang="en-US" sz="1600" b="1" dirty="0">
              <a:latin typeface="Cambria" pitchFamily="18" charset="0"/>
              <a:ea typeface="Cambria" pitchFamily="18" charset="0"/>
            </a:endParaRPr>
          </a:p>
        </p:txBody>
      </p:sp>
      <p:cxnSp>
        <p:nvCxnSpPr>
          <p:cNvPr id="38" name="Straight Arrow Connector 37"/>
          <p:cNvCxnSpPr/>
          <p:nvPr/>
        </p:nvCxnSpPr>
        <p:spPr>
          <a:xfrm flipH="1" flipV="1">
            <a:off x="10545420" y="2011171"/>
            <a:ext cx="0" cy="1392346"/>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29" idx="3"/>
          </p:cNvCxnSpPr>
          <p:nvPr/>
        </p:nvCxnSpPr>
        <p:spPr>
          <a:xfrm flipH="1" flipV="1">
            <a:off x="5814391" y="2011171"/>
            <a:ext cx="4702244" cy="0"/>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341713" y="1697301"/>
            <a:ext cx="1596880" cy="338554"/>
          </a:xfrm>
          <a:prstGeom prst="rect">
            <a:avLst/>
          </a:prstGeom>
          <a:noFill/>
          <a:ln>
            <a:noFill/>
          </a:ln>
        </p:spPr>
        <p:txBody>
          <a:bodyPr wrap="square" rtlCol="0">
            <a:spAutoFit/>
          </a:bodyPr>
          <a:lstStyle/>
          <a:p>
            <a:r>
              <a:rPr lang="en-US" sz="1600" b="1" dirty="0" smtClean="0">
                <a:solidFill>
                  <a:srgbClr val="FF0000"/>
                </a:solidFill>
                <a:latin typeface="Cambria" pitchFamily="18" charset="0"/>
                <a:ea typeface="Cambria" pitchFamily="18" charset="0"/>
              </a:rPr>
              <a:t>Sale Proceeds</a:t>
            </a:r>
            <a:endParaRPr lang="en-US" sz="1600" b="1" dirty="0">
              <a:solidFill>
                <a:srgbClr val="FF0000"/>
              </a:solidFill>
              <a:latin typeface="Cambria" pitchFamily="18" charset="0"/>
              <a:ea typeface="Cambria" pitchFamily="18" charset="0"/>
            </a:endParaRPr>
          </a:p>
        </p:txBody>
      </p:sp>
      <p:sp>
        <p:nvSpPr>
          <p:cNvPr id="42" name="Oval 41"/>
          <p:cNvSpPr/>
          <p:nvPr/>
        </p:nvSpPr>
        <p:spPr>
          <a:xfrm>
            <a:off x="9273209" y="2730966"/>
            <a:ext cx="2604051" cy="2458277"/>
          </a:xfrm>
          <a:prstGeom prst="ellipse">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9609386" y="5194471"/>
            <a:ext cx="2325757" cy="338554"/>
          </a:xfrm>
          <a:prstGeom prst="rect">
            <a:avLst/>
          </a:prstGeom>
          <a:noFill/>
          <a:ln>
            <a:noFill/>
          </a:ln>
        </p:spPr>
        <p:txBody>
          <a:bodyPr wrap="square" rtlCol="0">
            <a:spAutoFit/>
          </a:bodyPr>
          <a:lstStyle/>
          <a:p>
            <a:r>
              <a:rPr lang="en-US" sz="1600" b="1" dirty="0" smtClean="0">
                <a:solidFill>
                  <a:srgbClr val="7030A0"/>
                </a:solidFill>
                <a:latin typeface="Cambria" pitchFamily="18" charset="0"/>
                <a:ea typeface="Cambria" pitchFamily="18" charset="0"/>
              </a:rPr>
              <a:t>Forward Integration</a:t>
            </a:r>
            <a:endParaRPr lang="en-US" sz="1600" b="1" dirty="0">
              <a:solidFill>
                <a:srgbClr val="7030A0"/>
              </a:solidFill>
              <a:latin typeface="Cambria" pitchFamily="18" charset="0"/>
              <a:ea typeface="Cambria" pitchFamily="18" charset="0"/>
            </a:endParaRPr>
          </a:p>
        </p:txBody>
      </p:sp>
      <p:sp>
        <p:nvSpPr>
          <p:cNvPr id="44" name="TextBox 43"/>
          <p:cNvSpPr txBox="1"/>
          <p:nvPr/>
        </p:nvSpPr>
        <p:spPr>
          <a:xfrm>
            <a:off x="248127" y="2204992"/>
            <a:ext cx="3498573" cy="338554"/>
          </a:xfrm>
          <a:prstGeom prst="rect">
            <a:avLst/>
          </a:prstGeom>
          <a:noFill/>
        </p:spPr>
        <p:txBody>
          <a:bodyPr wrap="square" rtlCol="0">
            <a:spAutoFit/>
          </a:bodyPr>
          <a:lstStyle/>
          <a:p>
            <a:pPr algn="ctr"/>
            <a:r>
              <a:rPr lang="en-US" sz="1600" b="1" dirty="0" smtClean="0">
                <a:solidFill>
                  <a:srgbClr val="C00000"/>
                </a:solidFill>
                <a:latin typeface="Cambria" pitchFamily="18" charset="0"/>
                <a:ea typeface="Cambria" pitchFamily="18" charset="0"/>
              </a:rPr>
              <a:t>Loan for Dairy Processing</a:t>
            </a:r>
            <a:endParaRPr lang="en-US" sz="1600" b="1" dirty="0">
              <a:solidFill>
                <a:srgbClr val="C00000"/>
              </a:solidFill>
              <a:latin typeface="Cambria" pitchFamily="18" charset="0"/>
              <a:ea typeface="Cambria" pitchFamily="18" charset="0"/>
            </a:endParaRPr>
          </a:p>
        </p:txBody>
      </p:sp>
      <p:sp>
        <p:nvSpPr>
          <p:cNvPr id="50" name="TextBox 49"/>
          <p:cNvSpPr txBox="1"/>
          <p:nvPr/>
        </p:nvSpPr>
        <p:spPr>
          <a:xfrm>
            <a:off x="8892206" y="3343881"/>
            <a:ext cx="318052" cy="307777"/>
          </a:xfrm>
          <a:prstGeom prst="rect">
            <a:avLst/>
          </a:prstGeom>
          <a:noFill/>
          <a:ln>
            <a:noFill/>
          </a:ln>
        </p:spPr>
        <p:txBody>
          <a:bodyPr wrap="square" rtlCol="0">
            <a:spAutoFit/>
          </a:bodyPr>
          <a:lstStyle/>
          <a:p>
            <a:r>
              <a:rPr lang="en-US" sz="1400" b="1" dirty="0" smtClean="0">
                <a:latin typeface="Cambria" pitchFamily="18" charset="0"/>
                <a:ea typeface="Cambria" pitchFamily="18" charset="0"/>
              </a:rPr>
              <a:t>6</a:t>
            </a:r>
            <a:endParaRPr lang="en-US" sz="1400" b="1" dirty="0">
              <a:latin typeface="Cambria" pitchFamily="18" charset="0"/>
              <a:ea typeface="Cambria" pitchFamily="18" charset="0"/>
            </a:endParaRPr>
          </a:p>
        </p:txBody>
      </p:sp>
      <p:sp>
        <p:nvSpPr>
          <p:cNvPr id="51" name="Frame 50"/>
          <p:cNvSpPr/>
          <p:nvPr/>
        </p:nvSpPr>
        <p:spPr>
          <a:xfrm>
            <a:off x="4979508" y="5175992"/>
            <a:ext cx="1331843" cy="646043"/>
          </a:xfrm>
          <a:prstGeom prst="fram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TextBox 51"/>
          <p:cNvSpPr txBox="1"/>
          <p:nvPr/>
        </p:nvSpPr>
        <p:spPr>
          <a:xfrm>
            <a:off x="5158408" y="5335018"/>
            <a:ext cx="983974" cy="338554"/>
          </a:xfrm>
          <a:prstGeom prst="rect">
            <a:avLst/>
          </a:prstGeom>
          <a:noFill/>
          <a:ln>
            <a:noFill/>
          </a:ln>
        </p:spPr>
        <p:txBody>
          <a:bodyPr wrap="square" rtlCol="0">
            <a:spAutoFit/>
          </a:bodyPr>
          <a:lstStyle/>
          <a:p>
            <a:r>
              <a:rPr lang="en-US" sz="1600" b="1" dirty="0" smtClean="0">
                <a:latin typeface="Cambria" pitchFamily="18" charset="0"/>
                <a:ea typeface="Cambria" pitchFamily="18" charset="0"/>
              </a:rPr>
              <a:t>Vendors</a:t>
            </a:r>
            <a:endParaRPr lang="en-US" sz="1600" b="1" dirty="0">
              <a:latin typeface="Cambria" pitchFamily="18" charset="0"/>
              <a:ea typeface="Cambria" pitchFamily="18" charset="0"/>
            </a:endParaRPr>
          </a:p>
        </p:txBody>
      </p:sp>
      <p:sp>
        <p:nvSpPr>
          <p:cNvPr id="53" name="Up Arrow 52"/>
          <p:cNvSpPr/>
          <p:nvPr/>
        </p:nvSpPr>
        <p:spPr>
          <a:xfrm>
            <a:off x="5496337" y="4291409"/>
            <a:ext cx="228601" cy="894522"/>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rot="16200000">
            <a:off x="4785537" y="4493083"/>
            <a:ext cx="964405" cy="461665"/>
          </a:xfrm>
          <a:prstGeom prst="rect">
            <a:avLst/>
          </a:prstGeom>
          <a:noFill/>
          <a:ln>
            <a:noFill/>
          </a:ln>
        </p:spPr>
        <p:txBody>
          <a:bodyPr wrap="square" rtlCol="0">
            <a:spAutoFit/>
          </a:bodyPr>
          <a:lstStyle/>
          <a:p>
            <a:pPr algn="ctr"/>
            <a:r>
              <a:rPr lang="en-US" sz="1200" b="1" dirty="0" smtClean="0">
                <a:latin typeface="Cambria" pitchFamily="18" charset="0"/>
                <a:ea typeface="Cambria" pitchFamily="18" charset="0"/>
              </a:rPr>
              <a:t>Supply Materials</a:t>
            </a:r>
            <a:endParaRPr lang="en-US" sz="1200" b="1" dirty="0">
              <a:latin typeface="Cambria" pitchFamily="18" charset="0"/>
              <a:ea typeface="Cambria" pitchFamily="18" charset="0"/>
            </a:endParaRPr>
          </a:p>
        </p:txBody>
      </p:sp>
      <p:sp>
        <p:nvSpPr>
          <p:cNvPr id="56" name="Right Arrow 55"/>
          <p:cNvSpPr/>
          <p:nvPr/>
        </p:nvSpPr>
        <p:spPr>
          <a:xfrm rot="5400000">
            <a:off x="3247582" y="3941030"/>
            <a:ext cx="2703446" cy="2435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4522304" y="5351583"/>
            <a:ext cx="463835" cy="2782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6179845" y="3572351"/>
            <a:ext cx="765313" cy="338554"/>
          </a:xfrm>
          <a:prstGeom prst="rect">
            <a:avLst/>
          </a:prstGeom>
          <a:noFill/>
        </p:spPr>
        <p:txBody>
          <a:bodyPr wrap="square" rtlCol="0">
            <a:spAutoFit/>
          </a:bodyPr>
          <a:lstStyle/>
          <a:p>
            <a:pPr algn="ctr"/>
            <a:r>
              <a:rPr lang="en-US" sz="1600" b="1" dirty="0" smtClean="0">
                <a:latin typeface="Cambria" pitchFamily="18" charset="0"/>
                <a:ea typeface="Cambria" pitchFamily="18" charset="0"/>
              </a:rPr>
              <a:t>Milk</a:t>
            </a:r>
            <a:endParaRPr lang="en-US" sz="1600" b="1" dirty="0">
              <a:latin typeface="Cambria" pitchFamily="18" charset="0"/>
              <a:ea typeface="Cambria" pitchFamily="18" charset="0"/>
            </a:endParaRPr>
          </a:p>
        </p:txBody>
      </p:sp>
      <p:sp>
        <p:nvSpPr>
          <p:cNvPr id="59" name="TextBox 58"/>
          <p:cNvSpPr txBox="1"/>
          <p:nvPr/>
        </p:nvSpPr>
        <p:spPr>
          <a:xfrm>
            <a:off x="5406887" y="2224069"/>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1</a:t>
            </a:r>
            <a:endParaRPr lang="en-US" sz="1600" b="1" dirty="0">
              <a:latin typeface="Cambria" pitchFamily="18" charset="0"/>
              <a:ea typeface="Cambria" pitchFamily="18" charset="0"/>
            </a:endParaRPr>
          </a:p>
        </p:txBody>
      </p:sp>
      <p:sp>
        <p:nvSpPr>
          <p:cNvPr id="60" name="TextBox 59"/>
          <p:cNvSpPr txBox="1"/>
          <p:nvPr/>
        </p:nvSpPr>
        <p:spPr>
          <a:xfrm>
            <a:off x="4646238" y="3060299"/>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2</a:t>
            </a:r>
            <a:endParaRPr lang="en-US" sz="1600" b="1" dirty="0">
              <a:latin typeface="Cambria" pitchFamily="18" charset="0"/>
              <a:ea typeface="Cambria" pitchFamily="18" charset="0"/>
            </a:endParaRPr>
          </a:p>
        </p:txBody>
      </p:sp>
      <p:sp>
        <p:nvSpPr>
          <p:cNvPr id="61" name="TextBox 60"/>
          <p:cNvSpPr txBox="1"/>
          <p:nvPr/>
        </p:nvSpPr>
        <p:spPr>
          <a:xfrm>
            <a:off x="6410754" y="4260071"/>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3</a:t>
            </a:r>
            <a:endParaRPr lang="en-US" sz="1600" b="1" dirty="0">
              <a:latin typeface="Cambria" pitchFamily="18" charset="0"/>
              <a:ea typeface="Cambria" pitchFamily="18" charset="0"/>
            </a:endParaRPr>
          </a:p>
        </p:txBody>
      </p:sp>
      <p:sp>
        <p:nvSpPr>
          <p:cNvPr id="62" name="TextBox 61"/>
          <p:cNvSpPr txBox="1"/>
          <p:nvPr/>
        </p:nvSpPr>
        <p:spPr>
          <a:xfrm>
            <a:off x="6364357" y="3380322"/>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4</a:t>
            </a:r>
            <a:endParaRPr lang="en-US" sz="1600" b="1" dirty="0">
              <a:latin typeface="Cambria" pitchFamily="18" charset="0"/>
              <a:ea typeface="Cambria" pitchFamily="18" charset="0"/>
            </a:endParaRPr>
          </a:p>
        </p:txBody>
      </p:sp>
      <p:sp>
        <p:nvSpPr>
          <p:cNvPr id="63" name="TextBox 62"/>
          <p:cNvSpPr txBox="1"/>
          <p:nvPr/>
        </p:nvSpPr>
        <p:spPr>
          <a:xfrm>
            <a:off x="7686262" y="2833671"/>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5</a:t>
            </a:r>
            <a:endParaRPr lang="en-US" sz="1600" b="1" dirty="0">
              <a:latin typeface="Cambria" pitchFamily="18" charset="0"/>
              <a:ea typeface="Cambria" pitchFamily="18" charset="0"/>
            </a:endParaRPr>
          </a:p>
        </p:txBody>
      </p:sp>
      <p:sp>
        <p:nvSpPr>
          <p:cNvPr id="64" name="TextBox 63"/>
          <p:cNvSpPr txBox="1"/>
          <p:nvPr/>
        </p:nvSpPr>
        <p:spPr>
          <a:xfrm>
            <a:off x="388391" y="2576911"/>
            <a:ext cx="3689907" cy="2677656"/>
          </a:xfrm>
          <a:prstGeom prst="rect">
            <a:avLst/>
          </a:prstGeom>
          <a:noFill/>
        </p:spPr>
        <p:txBody>
          <a:bodyPr wrap="square" rtlCol="0">
            <a:spAutoFit/>
          </a:bodyPr>
          <a:lstStyle/>
          <a:p>
            <a:pPr marL="342900" indent="-342900">
              <a:buAutoNum type="arabicPeriod"/>
            </a:pPr>
            <a:r>
              <a:rPr lang="en-US" sz="1400" b="1" dirty="0" smtClean="0">
                <a:latin typeface="Cambria" pitchFamily="18" charset="0"/>
                <a:ea typeface="Cambria" pitchFamily="18" charset="0"/>
              </a:rPr>
              <a:t>Sanction of Term Loan &amp; Working capital</a:t>
            </a:r>
          </a:p>
          <a:p>
            <a:pPr marL="342900" indent="-342900">
              <a:buAutoNum type="arabicPeriod"/>
            </a:pPr>
            <a:r>
              <a:rPr lang="en-US" sz="1400" b="1" dirty="0" smtClean="0">
                <a:latin typeface="Cambria" pitchFamily="18" charset="0"/>
                <a:ea typeface="Cambria" pitchFamily="18" charset="0"/>
              </a:rPr>
              <a:t>Money Transferred to equipment Vendors by Bank</a:t>
            </a:r>
          </a:p>
          <a:p>
            <a:pPr marL="342900" indent="-342900">
              <a:buFontTx/>
              <a:buAutoNum type="arabicPeriod"/>
            </a:pPr>
            <a:r>
              <a:rPr lang="en-US" sz="1400" b="1" dirty="0" smtClean="0">
                <a:latin typeface="Cambria" pitchFamily="18" charset="0"/>
                <a:ea typeface="Cambria" pitchFamily="18" charset="0"/>
              </a:rPr>
              <a:t>Foundation, Installation of Machinery, etc.</a:t>
            </a:r>
          </a:p>
          <a:p>
            <a:pPr marL="342900" indent="-342900">
              <a:buAutoNum type="arabicPeriod"/>
            </a:pPr>
            <a:r>
              <a:rPr lang="en-US" sz="1400" b="1" dirty="0" smtClean="0">
                <a:latin typeface="Cambria" pitchFamily="18" charset="0"/>
                <a:ea typeface="Cambria" pitchFamily="18" charset="0"/>
              </a:rPr>
              <a:t>Procure Milk</a:t>
            </a:r>
          </a:p>
          <a:p>
            <a:pPr marL="342900" indent="-342900">
              <a:buAutoNum type="arabicPeriod"/>
            </a:pPr>
            <a:r>
              <a:rPr lang="en-US" sz="1400" b="1" dirty="0" smtClean="0">
                <a:latin typeface="Cambria" pitchFamily="18" charset="0"/>
                <a:ea typeface="Cambria" pitchFamily="18" charset="0"/>
              </a:rPr>
              <a:t>Dairy Processing</a:t>
            </a:r>
          </a:p>
          <a:p>
            <a:pPr marL="342900" indent="-342900">
              <a:buAutoNum type="arabicPeriod"/>
            </a:pPr>
            <a:r>
              <a:rPr lang="en-US" sz="1400" b="1" dirty="0" smtClean="0">
                <a:latin typeface="Cambria" pitchFamily="18" charset="0"/>
                <a:ea typeface="Cambria" pitchFamily="18" charset="0"/>
              </a:rPr>
              <a:t>Selling in Market</a:t>
            </a:r>
          </a:p>
          <a:p>
            <a:pPr marL="342900" indent="-342900">
              <a:buAutoNum type="arabicPeriod"/>
            </a:pPr>
            <a:r>
              <a:rPr lang="en-US" sz="1400" b="1" dirty="0" smtClean="0">
                <a:latin typeface="Cambria" pitchFamily="18" charset="0"/>
                <a:ea typeface="Cambria" pitchFamily="18" charset="0"/>
              </a:rPr>
              <a:t>Sales Proceeds directly to bank by buyers</a:t>
            </a:r>
          </a:p>
          <a:p>
            <a:pPr marL="342900" indent="-342900">
              <a:buAutoNum type="arabicPeriod"/>
            </a:pPr>
            <a:endParaRPr lang="en-US" sz="1400" b="1" dirty="0">
              <a:latin typeface="Cambria" pitchFamily="18" charset="0"/>
              <a:ea typeface="Cambria" pitchFamily="18" charset="0"/>
            </a:endParaRPr>
          </a:p>
        </p:txBody>
      </p:sp>
      <p:sp>
        <p:nvSpPr>
          <p:cNvPr id="65" name="TextBox 64"/>
          <p:cNvSpPr txBox="1"/>
          <p:nvPr/>
        </p:nvSpPr>
        <p:spPr>
          <a:xfrm>
            <a:off x="10846905" y="2356592"/>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7</a:t>
            </a:r>
            <a:endParaRPr lang="en-US" sz="1600" b="1" dirty="0">
              <a:latin typeface="Cambria" pitchFamily="18" charset="0"/>
              <a:ea typeface="Cambria" pitchFamily="18" charset="0"/>
            </a:endParaRPr>
          </a:p>
        </p:txBody>
      </p:sp>
      <p:sp>
        <p:nvSpPr>
          <p:cNvPr id="66" name="Right Arrow 65"/>
          <p:cNvSpPr/>
          <p:nvPr/>
        </p:nvSpPr>
        <p:spPr>
          <a:xfrm rot="10800000">
            <a:off x="4664765" y="2651453"/>
            <a:ext cx="463835" cy="2782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AutoShape 4" descr="How to open a supermarket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rot="16200000">
            <a:off x="5065634" y="2534973"/>
            <a:ext cx="1262269" cy="584775"/>
          </a:xfrm>
          <a:prstGeom prst="rect">
            <a:avLst/>
          </a:prstGeom>
          <a:noFill/>
        </p:spPr>
        <p:txBody>
          <a:bodyPr wrap="square" rtlCol="0">
            <a:spAutoFit/>
          </a:bodyPr>
          <a:lstStyle/>
          <a:p>
            <a:r>
              <a:rPr lang="en-US" sz="1600" b="1" dirty="0" smtClean="0">
                <a:latin typeface="Cambria" pitchFamily="18" charset="0"/>
                <a:ea typeface="Cambria" pitchFamily="18" charset="0"/>
              </a:rPr>
              <a:t>Working capital</a:t>
            </a:r>
            <a:endParaRPr lang="en-US" sz="1600" b="1" dirty="0">
              <a:latin typeface="Cambria" pitchFamily="18" charset="0"/>
              <a:ea typeface="Cambria" pitchFamily="18" charset="0"/>
            </a:endParaRPr>
          </a:p>
        </p:txBody>
      </p:sp>
      <p:sp>
        <p:nvSpPr>
          <p:cNvPr id="26626" name="AutoShape 2" descr="High Performance Industrial Grade Grain Processing Plant at Best Price in  Indore | T. R. Master Engineer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28" name="AutoShape 4" descr="High Performance Industrial Grade Grain Processing Plant at Best Price in  Indore | T. R. Master Engineer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48" name="Straight Arrow Connector 47"/>
          <p:cNvCxnSpPr/>
          <p:nvPr/>
        </p:nvCxnSpPr>
        <p:spPr>
          <a:xfrm rot="5400000">
            <a:off x="4959626" y="1587965"/>
            <a:ext cx="477079" cy="1588"/>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0800000" flipV="1">
            <a:off x="5292587" y="1349426"/>
            <a:ext cx="909430" cy="960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srcRect/>
          <a:stretch>
            <a:fillRect/>
          </a:stretch>
        </p:blipFill>
        <p:spPr bwMode="auto">
          <a:xfrm>
            <a:off x="7171704" y="3571636"/>
            <a:ext cx="1425643" cy="948701"/>
          </a:xfrm>
          <a:prstGeom prst="rect">
            <a:avLst/>
          </a:prstGeom>
          <a:noFill/>
          <a:ln w="9525">
            <a:noFill/>
            <a:miter lim="800000"/>
            <a:headEnd/>
            <a:tailEnd/>
          </a:ln>
          <a:effectLst/>
        </p:spPr>
      </p:pic>
      <p:sp>
        <p:nvSpPr>
          <p:cNvPr id="67" name="TextBox 66"/>
          <p:cNvSpPr txBox="1"/>
          <p:nvPr/>
        </p:nvSpPr>
        <p:spPr>
          <a:xfrm>
            <a:off x="8378687" y="3897157"/>
            <a:ext cx="1262270" cy="307777"/>
          </a:xfrm>
          <a:prstGeom prst="rect">
            <a:avLst/>
          </a:prstGeom>
          <a:noFill/>
        </p:spPr>
        <p:txBody>
          <a:bodyPr wrap="square" rtlCol="0">
            <a:spAutoFit/>
          </a:bodyPr>
          <a:lstStyle/>
          <a:p>
            <a:r>
              <a:rPr lang="en-US" sz="1400" b="1" dirty="0" smtClean="0">
                <a:latin typeface="Cambria" pitchFamily="18" charset="0"/>
                <a:ea typeface="Cambria" pitchFamily="18" charset="0"/>
              </a:rPr>
              <a:t>   Products</a:t>
            </a:r>
            <a:endParaRPr lang="en-US" sz="1400" b="1" dirty="0">
              <a:latin typeface="Cambria" pitchFamily="18" charset="0"/>
              <a:ea typeface="Cambria" pitchFamily="18" charset="0"/>
            </a:endParaRPr>
          </a:p>
        </p:txBody>
      </p:sp>
      <p:sp>
        <p:nvSpPr>
          <p:cNvPr id="2" name="AutoShape 4" descr="Processing Differences Between Common Dairy Products | Bl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srcRect/>
          <a:stretch>
            <a:fillRect/>
          </a:stretch>
        </p:blipFill>
        <p:spPr bwMode="auto">
          <a:xfrm>
            <a:off x="9573453" y="3389933"/>
            <a:ext cx="1886364" cy="1197373"/>
          </a:xfrm>
          <a:prstGeom prst="rect">
            <a:avLst/>
          </a:prstGeom>
          <a:noFill/>
          <a:ln w="9525">
            <a:noFill/>
            <a:miter lim="800000"/>
            <a:headEnd/>
            <a:tailEnd/>
          </a:ln>
          <a:effectLst/>
        </p:spPr>
      </p:pic>
      <p:sp>
        <p:nvSpPr>
          <p:cNvPr id="68" name="TextBox 67"/>
          <p:cNvSpPr txBox="1"/>
          <p:nvPr/>
        </p:nvSpPr>
        <p:spPr>
          <a:xfrm>
            <a:off x="4353339" y="1042461"/>
            <a:ext cx="1878495" cy="307777"/>
          </a:xfrm>
          <a:prstGeom prst="rect">
            <a:avLst/>
          </a:prstGeom>
          <a:noFill/>
          <a:ln>
            <a:noFill/>
          </a:ln>
        </p:spPr>
        <p:txBody>
          <a:bodyPr wrap="square" rtlCol="0">
            <a:spAutoFit/>
          </a:bodyPr>
          <a:lstStyle/>
          <a:p>
            <a:r>
              <a:rPr lang="en-US" sz="1400" b="1" dirty="0" smtClean="0">
                <a:latin typeface="Cambria" pitchFamily="18" charset="0"/>
                <a:ea typeface="Cambria" pitchFamily="18" charset="0"/>
              </a:rPr>
              <a:t>Back Ended Subsidy</a:t>
            </a:r>
            <a:endParaRPr lang="en-US" sz="1400" b="1" dirty="0">
              <a:latin typeface="Cambria" pitchFamily="18" charset="0"/>
              <a:ea typeface="Cambria" pitchFamily="18" charset="0"/>
            </a:endParaRPr>
          </a:p>
        </p:txBody>
      </p:sp>
      <p:sp>
        <p:nvSpPr>
          <p:cNvPr id="69" name="TextBox 68"/>
          <p:cNvSpPr txBox="1"/>
          <p:nvPr/>
        </p:nvSpPr>
        <p:spPr>
          <a:xfrm>
            <a:off x="460375" y="5822035"/>
            <a:ext cx="3498573" cy="584775"/>
          </a:xfrm>
          <a:prstGeom prst="rect">
            <a:avLst/>
          </a:prstGeom>
          <a:noFill/>
        </p:spPr>
        <p:txBody>
          <a:bodyPr wrap="square" rtlCol="0">
            <a:spAutoFit/>
          </a:bodyPr>
          <a:lstStyle/>
          <a:p>
            <a:pPr marL="447675" indent="-447675"/>
            <a:r>
              <a:rPr lang="en-US" sz="1600" b="1" dirty="0" smtClean="0">
                <a:solidFill>
                  <a:srgbClr val="C00000"/>
                </a:solidFill>
                <a:latin typeface="Cambria" pitchFamily="18" charset="0"/>
                <a:ea typeface="Cambria" pitchFamily="18" charset="0"/>
              </a:rPr>
              <a:t>N.B.: A model can be developed    based on requirement</a:t>
            </a:r>
            <a:endParaRPr lang="en-US" sz="1600" b="1" dirty="0">
              <a:solidFill>
                <a:srgbClr val="C00000"/>
              </a:solidFill>
              <a:latin typeface="Cambria" pitchFamily="18" charset="0"/>
              <a:ea typeface="Cambria" pitchFamily="18" charset="0"/>
            </a:endParaRPr>
          </a:p>
        </p:txBody>
      </p:sp>
      <p:sp>
        <p:nvSpPr>
          <p:cNvPr id="55" name="TextBox 54"/>
          <p:cNvSpPr txBox="1"/>
          <p:nvPr/>
        </p:nvSpPr>
        <p:spPr>
          <a:xfrm>
            <a:off x="3113113" y="194014"/>
            <a:ext cx="5972837" cy="369332"/>
          </a:xfrm>
          <a:prstGeom prst="rect">
            <a:avLst/>
          </a:prstGeom>
          <a:solidFill>
            <a:schemeClr val="accent1">
              <a:lumMod val="20000"/>
              <a:lumOff val="80000"/>
            </a:schemeClr>
          </a:solidFill>
        </p:spPr>
        <p:txBody>
          <a:bodyPr wrap="square" rtlCol="0">
            <a:spAutoFit/>
          </a:bodyPr>
          <a:lstStyle/>
          <a:p>
            <a:pPr algn="ctr"/>
            <a:r>
              <a:rPr lang="en-US" b="1" dirty="0" smtClean="0">
                <a:latin typeface="Cambria" pitchFamily="18" charset="0"/>
                <a:ea typeface="Cambria" pitchFamily="18" charset="0"/>
              </a:rPr>
              <a:t>Funding to FPO - Dairy</a:t>
            </a:r>
            <a:endParaRPr lang="en-US" b="1" dirty="0">
              <a:latin typeface="Cambria" pitchFamily="18" charset="0"/>
              <a:ea typeface="Cambria" pitchFamily="18" charset="0"/>
            </a:endParaRPr>
          </a:p>
        </p:txBody>
      </p:sp>
      <p:sp>
        <p:nvSpPr>
          <p:cNvPr id="70" name="TextBox 69"/>
          <p:cNvSpPr txBox="1"/>
          <p:nvPr/>
        </p:nvSpPr>
        <p:spPr>
          <a:xfrm>
            <a:off x="6615254" y="5393129"/>
            <a:ext cx="2941983" cy="1169551"/>
          </a:xfrm>
          <a:prstGeom prst="rect">
            <a:avLst/>
          </a:prstGeom>
          <a:noFill/>
        </p:spPr>
        <p:txBody>
          <a:bodyPr wrap="square" rtlCol="0">
            <a:spAutoFit/>
          </a:bodyPr>
          <a:lstStyle/>
          <a:p>
            <a:r>
              <a:rPr lang="en-US" sz="1400" b="1" dirty="0" smtClean="0">
                <a:solidFill>
                  <a:srgbClr val="C00000"/>
                </a:solidFill>
                <a:latin typeface="Cambria" pitchFamily="18" charset="0"/>
                <a:ea typeface="Cambria" pitchFamily="18" charset="0"/>
              </a:rPr>
              <a:t>SECURITY OF THE LOAN:</a:t>
            </a:r>
          </a:p>
          <a:p>
            <a:pPr marL="342900" indent="-342900">
              <a:buAutoNum type="arabicPeriod"/>
            </a:pPr>
            <a:r>
              <a:rPr lang="en-US" sz="1400" b="1" dirty="0" smtClean="0">
                <a:latin typeface="Cambria" pitchFamily="18" charset="0"/>
                <a:ea typeface="Cambria" pitchFamily="18" charset="0"/>
              </a:rPr>
              <a:t>Business Security</a:t>
            </a:r>
          </a:p>
          <a:p>
            <a:pPr marL="342900" indent="-342900">
              <a:buAutoNum type="arabicPeriod"/>
            </a:pPr>
            <a:r>
              <a:rPr lang="en-US" sz="1400" b="1" dirty="0" smtClean="0">
                <a:latin typeface="Cambria" pitchFamily="18" charset="0"/>
                <a:ea typeface="Cambria" pitchFamily="18" charset="0"/>
              </a:rPr>
              <a:t>Primary Security</a:t>
            </a:r>
          </a:p>
          <a:p>
            <a:pPr marL="342900" indent="-342900">
              <a:buAutoNum type="arabicPeriod"/>
            </a:pPr>
            <a:r>
              <a:rPr lang="en-US" sz="1400" b="1" dirty="0" smtClean="0">
                <a:latin typeface="Cambria" pitchFamily="18" charset="0"/>
                <a:ea typeface="Cambria" pitchFamily="18" charset="0"/>
              </a:rPr>
              <a:t>CGTMSE  up to Rs. 200 Lakhs</a:t>
            </a:r>
          </a:p>
          <a:p>
            <a:pPr marL="342900" indent="-342900"/>
            <a:r>
              <a:rPr lang="en-US" sz="1400" b="1" dirty="0" smtClean="0">
                <a:latin typeface="Cambria" pitchFamily="18" charset="0"/>
                <a:ea typeface="Cambria" pitchFamily="18" charset="0"/>
              </a:rPr>
              <a:t>        </a:t>
            </a:r>
            <a:r>
              <a:rPr lang="en-US" sz="1200" b="1" dirty="0" smtClean="0">
                <a:latin typeface="Cambria" pitchFamily="18" charset="0"/>
                <a:ea typeface="Cambria" pitchFamily="18" charset="0"/>
              </a:rPr>
              <a:t>(Wherever  applicable)</a:t>
            </a:r>
            <a:endParaRPr lang="en-US" sz="1200" b="1" dirty="0">
              <a:latin typeface="Cambria" pitchFamily="18" charset="0"/>
              <a:ea typeface="Cambria" pitchFamily="18" charset="0"/>
            </a:endParaRPr>
          </a:p>
        </p:txBody>
      </p:sp>
      <p:sp>
        <p:nvSpPr>
          <p:cNvPr id="71" name="TextBox 70"/>
          <p:cNvSpPr txBox="1"/>
          <p:nvPr/>
        </p:nvSpPr>
        <p:spPr>
          <a:xfrm>
            <a:off x="6238303" y="1164759"/>
            <a:ext cx="798718" cy="369332"/>
          </a:xfrm>
          <a:prstGeom prst="rect">
            <a:avLst/>
          </a:prstGeom>
          <a:solidFill>
            <a:schemeClr val="accent6"/>
          </a:solidFill>
          <a:ln w="38100">
            <a:solidFill>
              <a:srgbClr val="00B050"/>
            </a:solidFill>
          </a:ln>
        </p:spPr>
        <p:txBody>
          <a:bodyPr wrap="square" rtlCol="0">
            <a:spAutoFit/>
          </a:bodyPr>
          <a:lstStyle/>
          <a:p>
            <a:pPr algn="ctr"/>
            <a:r>
              <a:rPr lang="en-US" b="1" dirty="0" smtClean="0">
                <a:solidFill>
                  <a:schemeClr val="bg1"/>
                </a:solidFill>
                <a:latin typeface="Cambria" pitchFamily="18" charset="0"/>
                <a:ea typeface="Cambria" pitchFamily="18" charset="0"/>
              </a:rPr>
              <a:t>FPO</a:t>
            </a:r>
            <a:endParaRPr lang="en-US" b="1" dirty="0">
              <a:solidFill>
                <a:schemeClr val="bg1"/>
              </a:solidFill>
              <a:latin typeface="Cambria" pitchFamily="18" charset="0"/>
              <a:ea typeface="Cambria" pitchFamily="18" charset="0"/>
            </a:endParaRPr>
          </a:p>
        </p:txBody>
      </p:sp>
    </p:spTree>
    <p:extLst>
      <p:ext uri="{BB962C8B-B14F-4D97-AF65-F5344CB8AC3E}">
        <p14:creationId xmlns:p14="http://schemas.microsoft.com/office/powerpoint/2010/main" val="91268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870177" y="3566994"/>
            <a:ext cx="1242392" cy="6858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959630" y="3706142"/>
            <a:ext cx="1063487" cy="369332"/>
          </a:xfrm>
          <a:prstGeom prst="rect">
            <a:avLst/>
          </a:prstGeom>
          <a:solidFill>
            <a:srgbClr val="C00000"/>
          </a:solidFill>
        </p:spPr>
        <p:txBody>
          <a:bodyPr wrap="square" rtlCol="0">
            <a:spAutoFit/>
          </a:bodyPr>
          <a:lstStyle/>
          <a:p>
            <a:pPr algn="ctr"/>
            <a:r>
              <a:rPr lang="en-US" b="1" dirty="0" smtClean="0">
                <a:solidFill>
                  <a:schemeClr val="bg1"/>
                </a:solidFill>
                <a:latin typeface="Cambria" pitchFamily="18" charset="0"/>
                <a:ea typeface="Cambria" pitchFamily="18" charset="0"/>
              </a:rPr>
              <a:t>FPC</a:t>
            </a:r>
            <a:endParaRPr lang="en-US" b="1" dirty="0">
              <a:solidFill>
                <a:schemeClr val="bg1"/>
              </a:solidFill>
              <a:latin typeface="Cambria" pitchFamily="18" charset="0"/>
              <a:ea typeface="Cambria" pitchFamily="18" charset="0"/>
            </a:endParaRPr>
          </a:p>
        </p:txBody>
      </p:sp>
      <p:sp>
        <p:nvSpPr>
          <p:cNvPr id="18" name="Right Arrow 17"/>
          <p:cNvSpPr/>
          <p:nvPr/>
        </p:nvSpPr>
        <p:spPr>
          <a:xfrm>
            <a:off x="6125797" y="3769093"/>
            <a:ext cx="1023731" cy="27829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TextBox 19"/>
          <p:cNvSpPr txBox="1"/>
          <p:nvPr/>
        </p:nvSpPr>
        <p:spPr>
          <a:xfrm>
            <a:off x="6818251" y="4524473"/>
            <a:ext cx="2365513" cy="338554"/>
          </a:xfrm>
          <a:prstGeom prst="rect">
            <a:avLst/>
          </a:prstGeom>
          <a:noFill/>
          <a:ln>
            <a:noFill/>
          </a:ln>
        </p:spPr>
        <p:txBody>
          <a:bodyPr wrap="square" rtlCol="0">
            <a:spAutoFit/>
          </a:bodyPr>
          <a:lstStyle/>
          <a:p>
            <a:r>
              <a:rPr lang="en-US" sz="1600" b="1" dirty="0" smtClean="0">
                <a:solidFill>
                  <a:srgbClr val="00B050"/>
                </a:solidFill>
                <a:latin typeface="Cambria" pitchFamily="18" charset="0"/>
                <a:ea typeface="Cambria" pitchFamily="18" charset="0"/>
              </a:rPr>
              <a:t>       Poultry</a:t>
            </a:r>
            <a:endParaRPr lang="en-US" sz="1600" b="1" dirty="0">
              <a:solidFill>
                <a:srgbClr val="00B050"/>
              </a:solidFill>
              <a:latin typeface="Cambria" pitchFamily="18" charset="0"/>
              <a:ea typeface="Cambria" pitchFamily="18" charset="0"/>
            </a:endParaRPr>
          </a:p>
        </p:txBody>
      </p:sp>
      <p:sp>
        <p:nvSpPr>
          <p:cNvPr id="21" name="Right Arrow 20"/>
          <p:cNvSpPr/>
          <p:nvPr/>
        </p:nvSpPr>
        <p:spPr>
          <a:xfrm>
            <a:off x="8663557" y="3772408"/>
            <a:ext cx="868069" cy="27829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475279" y="4527788"/>
            <a:ext cx="2365513" cy="307777"/>
          </a:xfrm>
          <a:prstGeom prst="rect">
            <a:avLst/>
          </a:prstGeom>
          <a:noFill/>
          <a:ln>
            <a:noFill/>
          </a:ln>
        </p:spPr>
        <p:txBody>
          <a:bodyPr wrap="square" rtlCol="0">
            <a:spAutoFit/>
          </a:bodyPr>
          <a:lstStyle/>
          <a:p>
            <a:pPr algn="ctr"/>
            <a:r>
              <a:rPr lang="en-US" sz="1400" b="1" dirty="0" smtClean="0">
                <a:solidFill>
                  <a:srgbClr val="00B050"/>
                </a:solidFill>
                <a:latin typeface="Cambria" pitchFamily="18" charset="0"/>
                <a:ea typeface="Cambria" pitchFamily="18" charset="0"/>
              </a:rPr>
              <a:t>Market</a:t>
            </a:r>
            <a:endParaRPr lang="en-US" sz="1400" b="1" dirty="0">
              <a:solidFill>
                <a:srgbClr val="00B050"/>
              </a:solidFill>
              <a:latin typeface="Cambria" pitchFamily="18" charset="0"/>
              <a:ea typeface="Cambria" pitchFamily="18" charset="0"/>
            </a:endParaRPr>
          </a:p>
        </p:txBody>
      </p:sp>
      <p:sp>
        <p:nvSpPr>
          <p:cNvPr id="29" name="TextBox 28"/>
          <p:cNvSpPr txBox="1"/>
          <p:nvPr/>
        </p:nvSpPr>
        <p:spPr>
          <a:xfrm>
            <a:off x="4581939" y="1817709"/>
            <a:ext cx="1232452" cy="369332"/>
          </a:xfrm>
          <a:prstGeom prst="rect">
            <a:avLst/>
          </a:prstGeom>
          <a:noFill/>
          <a:ln w="38100">
            <a:solidFill>
              <a:schemeClr val="tx1"/>
            </a:solidFill>
          </a:ln>
        </p:spPr>
        <p:txBody>
          <a:bodyPr wrap="square" rtlCol="0">
            <a:spAutoFit/>
          </a:bodyPr>
          <a:lstStyle/>
          <a:p>
            <a:pPr algn="ctr"/>
            <a:r>
              <a:rPr lang="en-US" b="1" dirty="0" smtClean="0">
                <a:latin typeface="Cambria" pitchFamily="18" charset="0"/>
                <a:ea typeface="Cambria" pitchFamily="18" charset="0"/>
              </a:rPr>
              <a:t>Bank</a:t>
            </a:r>
            <a:endParaRPr lang="en-US" b="1" dirty="0">
              <a:latin typeface="Cambria" pitchFamily="18" charset="0"/>
              <a:ea typeface="Cambria" pitchFamily="18" charset="0"/>
            </a:endParaRPr>
          </a:p>
        </p:txBody>
      </p:sp>
      <p:sp>
        <p:nvSpPr>
          <p:cNvPr id="32" name="Right Arrow 31"/>
          <p:cNvSpPr/>
          <p:nvPr/>
        </p:nvSpPr>
        <p:spPr>
          <a:xfrm rot="5400000">
            <a:off x="4736798" y="2714694"/>
            <a:ext cx="1308650" cy="2435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6200000">
            <a:off x="4605123" y="2636033"/>
            <a:ext cx="1262269" cy="338554"/>
          </a:xfrm>
          <a:prstGeom prst="rect">
            <a:avLst/>
          </a:prstGeom>
          <a:noFill/>
        </p:spPr>
        <p:txBody>
          <a:bodyPr wrap="square" rtlCol="0">
            <a:spAutoFit/>
          </a:bodyPr>
          <a:lstStyle/>
          <a:p>
            <a:r>
              <a:rPr lang="en-US" sz="1600" b="1" dirty="0" smtClean="0">
                <a:latin typeface="Cambria" pitchFamily="18" charset="0"/>
                <a:ea typeface="Cambria" pitchFamily="18" charset="0"/>
              </a:rPr>
              <a:t>Term Loan</a:t>
            </a:r>
            <a:endParaRPr lang="en-US" sz="1600" b="1" dirty="0">
              <a:latin typeface="Cambria" pitchFamily="18" charset="0"/>
              <a:ea typeface="Cambria" pitchFamily="18" charset="0"/>
            </a:endParaRPr>
          </a:p>
        </p:txBody>
      </p:sp>
      <p:sp>
        <p:nvSpPr>
          <p:cNvPr id="34" name="Right Arrow 33"/>
          <p:cNvSpPr/>
          <p:nvPr/>
        </p:nvSpPr>
        <p:spPr>
          <a:xfrm>
            <a:off x="6125826" y="4067265"/>
            <a:ext cx="1023731" cy="2782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537713" y="3576935"/>
            <a:ext cx="964096" cy="338554"/>
          </a:xfrm>
          <a:prstGeom prst="rect">
            <a:avLst/>
          </a:prstGeom>
          <a:noFill/>
        </p:spPr>
        <p:txBody>
          <a:bodyPr wrap="square" rtlCol="0">
            <a:spAutoFit/>
          </a:bodyPr>
          <a:lstStyle/>
          <a:p>
            <a:r>
              <a:rPr lang="en-US" sz="1600" b="1" dirty="0" smtClean="0">
                <a:latin typeface="Cambria" pitchFamily="18" charset="0"/>
                <a:ea typeface="Cambria" pitchFamily="18" charset="0"/>
              </a:rPr>
              <a:t>Poultry</a:t>
            </a:r>
            <a:endParaRPr lang="en-US" sz="1600" b="1" dirty="0">
              <a:latin typeface="Cambria" pitchFamily="18" charset="0"/>
              <a:ea typeface="Cambria" pitchFamily="18" charset="0"/>
            </a:endParaRPr>
          </a:p>
        </p:txBody>
      </p:sp>
      <p:cxnSp>
        <p:nvCxnSpPr>
          <p:cNvPr id="38" name="Straight Arrow Connector 37"/>
          <p:cNvCxnSpPr/>
          <p:nvPr/>
        </p:nvCxnSpPr>
        <p:spPr>
          <a:xfrm flipV="1">
            <a:off x="10672141" y="2002375"/>
            <a:ext cx="1" cy="1367807"/>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29" idx="3"/>
          </p:cNvCxnSpPr>
          <p:nvPr/>
        </p:nvCxnSpPr>
        <p:spPr>
          <a:xfrm flipH="1" flipV="1">
            <a:off x="5814391" y="2002375"/>
            <a:ext cx="4760843" cy="0"/>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341713" y="1688505"/>
            <a:ext cx="1596880" cy="338554"/>
          </a:xfrm>
          <a:prstGeom prst="rect">
            <a:avLst/>
          </a:prstGeom>
          <a:noFill/>
          <a:ln>
            <a:noFill/>
          </a:ln>
        </p:spPr>
        <p:txBody>
          <a:bodyPr wrap="square" rtlCol="0">
            <a:spAutoFit/>
          </a:bodyPr>
          <a:lstStyle/>
          <a:p>
            <a:r>
              <a:rPr lang="en-US" sz="1600" b="1" dirty="0" smtClean="0">
                <a:solidFill>
                  <a:srgbClr val="FF0000"/>
                </a:solidFill>
                <a:latin typeface="Cambria" pitchFamily="18" charset="0"/>
                <a:ea typeface="Cambria" pitchFamily="18" charset="0"/>
              </a:rPr>
              <a:t>Sale Proceeds</a:t>
            </a:r>
            <a:endParaRPr lang="en-US" sz="1600" b="1" dirty="0">
              <a:solidFill>
                <a:srgbClr val="FF0000"/>
              </a:solidFill>
              <a:latin typeface="Cambria" pitchFamily="18" charset="0"/>
              <a:ea typeface="Cambria" pitchFamily="18" charset="0"/>
            </a:endParaRPr>
          </a:p>
        </p:txBody>
      </p:sp>
      <p:sp>
        <p:nvSpPr>
          <p:cNvPr id="42" name="Oval 41"/>
          <p:cNvSpPr/>
          <p:nvPr/>
        </p:nvSpPr>
        <p:spPr>
          <a:xfrm>
            <a:off x="9273209" y="2722170"/>
            <a:ext cx="2604051" cy="2458277"/>
          </a:xfrm>
          <a:prstGeom prst="ellipse">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9547840" y="5124131"/>
            <a:ext cx="2325757" cy="338554"/>
          </a:xfrm>
          <a:prstGeom prst="rect">
            <a:avLst/>
          </a:prstGeom>
          <a:noFill/>
          <a:ln>
            <a:noFill/>
          </a:ln>
        </p:spPr>
        <p:txBody>
          <a:bodyPr wrap="square" rtlCol="0">
            <a:spAutoFit/>
          </a:bodyPr>
          <a:lstStyle/>
          <a:p>
            <a:pPr algn="ctr"/>
            <a:r>
              <a:rPr lang="en-US" sz="1600" b="1" dirty="0" smtClean="0">
                <a:solidFill>
                  <a:srgbClr val="7030A0"/>
                </a:solidFill>
                <a:latin typeface="Cambria" pitchFamily="18" charset="0"/>
                <a:ea typeface="Cambria" pitchFamily="18" charset="0"/>
              </a:rPr>
              <a:t>Forward Integration</a:t>
            </a:r>
            <a:endParaRPr lang="en-US" sz="1600" b="1" dirty="0">
              <a:solidFill>
                <a:srgbClr val="7030A0"/>
              </a:solidFill>
              <a:latin typeface="Cambria" pitchFamily="18" charset="0"/>
              <a:ea typeface="Cambria" pitchFamily="18" charset="0"/>
            </a:endParaRPr>
          </a:p>
        </p:txBody>
      </p:sp>
      <p:sp>
        <p:nvSpPr>
          <p:cNvPr id="44" name="TextBox 43"/>
          <p:cNvSpPr txBox="1"/>
          <p:nvPr/>
        </p:nvSpPr>
        <p:spPr>
          <a:xfrm>
            <a:off x="452644" y="2174175"/>
            <a:ext cx="3498573" cy="338554"/>
          </a:xfrm>
          <a:prstGeom prst="rect">
            <a:avLst/>
          </a:prstGeom>
          <a:noFill/>
        </p:spPr>
        <p:txBody>
          <a:bodyPr wrap="square" rtlCol="0">
            <a:spAutoFit/>
          </a:bodyPr>
          <a:lstStyle/>
          <a:p>
            <a:pPr algn="ctr"/>
            <a:r>
              <a:rPr lang="en-US" sz="1600" b="1" dirty="0" smtClean="0">
                <a:solidFill>
                  <a:srgbClr val="C00000"/>
                </a:solidFill>
                <a:latin typeface="Cambria" pitchFamily="18" charset="0"/>
                <a:ea typeface="Cambria" pitchFamily="18" charset="0"/>
              </a:rPr>
              <a:t>Loan for Poultry</a:t>
            </a:r>
            <a:endParaRPr lang="en-US" sz="1600" b="1" dirty="0">
              <a:solidFill>
                <a:srgbClr val="C00000"/>
              </a:solidFill>
              <a:latin typeface="Cambria" pitchFamily="18" charset="0"/>
              <a:ea typeface="Cambria" pitchFamily="18" charset="0"/>
            </a:endParaRPr>
          </a:p>
        </p:txBody>
      </p:sp>
      <p:sp>
        <p:nvSpPr>
          <p:cNvPr id="50" name="TextBox 49"/>
          <p:cNvSpPr txBox="1"/>
          <p:nvPr/>
        </p:nvSpPr>
        <p:spPr>
          <a:xfrm>
            <a:off x="8892206" y="3335085"/>
            <a:ext cx="318052" cy="307777"/>
          </a:xfrm>
          <a:prstGeom prst="rect">
            <a:avLst/>
          </a:prstGeom>
          <a:noFill/>
          <a:ln>
            <a:noFill/>
          </a:ln>
        </p:spPr>
        <p:txBody>
          <a:bodyPr wrap="square" rtlCol="0">
            <a:spAutoFit/>
          </a:bodyPr>
          <a:lstStyle/>
          <a:p>
            <a:r>
              <a:rPr lang="en-US" sz="1400" b="1" dirty="0" smtClean="0">
                <a:latin typeface="Cambria" pitchFamily="18" charset="0"/>
                <a:ea typeface="Cambria" pitchFamily="18" charset="0"/>
              </a:rPr>
              <a:t>6</a:t>
            </a:r>
            <a:endParaRPr lang="en-US" sz="1400" b="1" dirty="0">
              <a:latin typeface="Cambria" pitchFamily="18" charset="0"/>
              <a:ea typeface="Cambria" pitchFamily="18" charset="0"/>
            </a:endParaRPr>
          </a:p>
        </p:txBody>
      </p:sp>
      <p:sp>
        <p:nvSpPr>
          <p:cNvPr id="51" name="Frame 50"/>
          <p:cNvSpPr/>
          <p:nvPr/>
        </p:nvSpPr>
        <p:spPr>
          <a:xfrm>
            <a:off x="4979508" y="5167196"/>
            <a:ext cx="1331843" cy="646043"/>
          </a:xfrm>
          <a:prstGeom prst="fram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TextBox 51"/>
          <p:cNvSpPr txBox="1"/>
          <p:nvPr/>
        </p:nvSpPr>
        <p:spPr>
          <a:xfrm>
            <a:off x="5158408" y="5326222"/>
            <a:ext cx="983974" cy="338554"/>
          </a:xfrm>
          <a:prstGeom prst="rect">
            <a:avLst/>
          </a:prstGeom>
          <a:noFill/>
          <a:ln>
            <a:noFill/>
          </a:ln>
        </p:spPr>
        <p:txBody>
          <a:bodyPr wrap="square" rtlCol="0">
            <a:spAutoFit/>
          </a:bodyPr>
          <a:lstStyle/>
          <a:p>
            <a:r>
              <a:rPr lang="en-US" sz="1600" b="1" dirty="0" smtClean="0">
                <a:latin typeface="Cambria" pitchFamily="18" charset="0"/>
                <a:ea typeface="Cambria" pitchFamily="18" charset="0"/>
              </a:rPr>
              <a:t>Vendors</a:t>
            </a:r>
            <a:endParaRPr lang="en-US" sz="1600" b="1" dirty="0">
              <a:latin typeface="Cambria" pitchFamily="18" charset="0"/>
              <a:ea typeface="Cambria" pitchFamily="18" charset="0"/>
            </a:endParaRPr>
          </a:p>
        </p:txBody>
      </p:sp>
      <p:sp>
        <p:nvSpPr>
          <p:cNvPr id="53" name="Up Arrow 52"/>
          <p:cNvSpPr/>
          <p:nvPr/>
        </p:nvSpPr>
        <p:spPr>
          <a:xfrm>
            <a:off x="5496337" y="4282613"/>
            <a:ext cx="228601" cy="894522"/>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rot="16200000">
            <a:off x="4785537" y="4484287"/>
            <a:ext cx="964405" cy="461665"/>
          </a:xfrm>
          <a:prstGeom prst="rect">
            <a:avLst/>
          </a:prstGeom>
          <a:noFill/>
          <a:ln>
            <a:noFill/>
          </a:ln>
        </p:spPr>
        <p:txBody>
          <a:bodyPr wrap="square" rtlCol="0">
            <a:spAutoFit/>
          </a:bodyPr>
          <a:lstStyle/>
          <a:p>
            <a:pPr algn="ctr"/>
            <a:r>
              <a:rPr lang="en-US" sz="1200" b="1" dirty="0" smtClean="0">
                <a:latin typeface="Cambria" pitchFamily="18" charset="0"/>
                <a:ea typeface="Cambria" pitchFamily="18" charset="0"/>
              </a:rPr>
              <a:t>Supply Materials</a:t>
            </a:r>
            <a:endParaRPr lang="en-US" sz="1200" b="1" dirty="0">
              <a:latin typeface="Cambria" pitchFamily="18" charset="0"/>
              <a:ea typeface="Cambria" pitchFamily="18" charset="0"/>
            </a:endParaRPr>
          </a:p>
        </p:txBody>
      </p:sp>
      <p:sp>
        <p:nvSpPr>
          <p:cNvPr id="56" name="Right Arrow 55"/>
          <p:cNvSpPr/>
          <p:nvPr/>
        </p:nvSpPr>
        <p:spPr>
          <a:xfrm rot="5400000">
            <a:off x="3247582" y="3932234"/>
            <a:ext cx="2703446" cy="2435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4522304" y="5342787"/>
            <a:ext cx="463835" cy="2782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6162261" y="3537179"/>
            <a:ext cx="844826" cy="338554"/>
          </a:xfrm>
          <a:prstGeom prst="rect">
            <a:avLst/>
          </a:prstGeom>
          <a:noFill/>
        </p:spPr>
        <p:txBody>
          <a:bodyPr wrap="square" rtlCol="0">
            <a:spAutoFit/>
          </a:bodyPr>
          <a:lstStyle/>
          <a:p>
            <a:pPr algn="ctr"/>
            <a:r>
              <a:rPr lang="en-US" sz="1600" b="1" dirty="0" smtClean="0">
                <a:latin typeface="Cambria" pitchFamily="18" charset="0"/>
                <a:ea typeface="Cambria" pitchFamily="18" charset="0"/>
              </a:rPr>
              <a:t>Chicks</a:t>
            </a:r>
            <a:endParaRPr lang="en-US" sz="1600" b="1" dirty="0">
              <a:latin typeface="Cambria" pitchFamily="18" charset="0"/>
              <a:ea typeface="Cambria" pitchFamily="18" charset="0"/>
            </a:endParaRPr>
          </a:p>
        </p:txBody>
      </p:sp>
      <p:sp>
        <p:nvSpPr>
          <p:cNvPr id="59" name="TextBox 58"/>
          <p:cNvSpPr txBox="1"/>
          <p:nvPr/>
        </p:nvSpPr>
        <p:spPr>
          <a:xfrm>
            <a:off x="5406887" y="2215273"/>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1</a:t>
            </a:r>
            <a:endParaRPr lang="en-US" sz="1600" b="1" dirty="0">
              <a:latin typeface="Cambria" pitchFamily="18" charset="0"/>
              <a:ea typeface="Cambria" pitchFamily="18" charset="0"/>
            </a:endParaRPr>
          </a:p>
        </p:txBody>
      </p:sp>
      <p:sp>
        <p:nvSpPr>
          <p:cNvPr id="60" name="TextBox 59"/>
          <p:cNvSpPr txBox="1"/>
          <p:nvPr/>
        </p:nvSpPr>
        <p:spPr>
          <a:xfrm>
            <a:off x="4610908" y="3134411"/>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2</a:t>
            </a:r>
            <a:endParaRPr lang="en-US" sz="1600" b="1" dirty="0">
              <a:latin typeface="Cambria" pitchFamily="18" charset="0"/>
              <a:ea typeface="Cambria" pitchFamily="18" charset="0"/>
            </a:endParaRPr>
          </a:p>
        </p:txBody>
      </p:sp>
      <p:sp>
        <p:nvSpPr>
          <p:cNvPr id="61" name="TextBox 60"/>
          <p:cNvSpPr txBox="1"/>
          <p:nvPr/>
        </p:nvSpPr>
        <p:spPr>
          <a:xfrm>
            <a:off x="6408566" y="4277744"/>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3</a:t>
            </a:r>
            <a:endParaRPr lang="en-US" sz="1600" b="1" dirty="0">
              <a:latin typeface="Cambria" pitchFamily="18" charset="0"/>
              <a:ea typeface="Cambria" pitchFamily="18" charset="0"/>
            </a:endParaRPr>
          </a:p>
        </p:txBody>
      </p:sp>
      <p:sp>
        <p:nvSpPr>
          <p:cNvPr id="62" name="TextBox 61"/>
          <p:cNvSpPr txBox="1"/>
          <p:nvPr/>
        </p:nvSpPr>
        <p:spPr>
          <a:xfrm>
            <a:off x="6434694" y="3336358"/>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4</a:t>
            </a:r>
            <a:endParaRPr lang="en-US" sz="1600" b="1" dirty="0">
              <a:latin typeface="Cambria" pitchFamily="18" charset="0"/>
              <a:ea typeface="Cambria" pitchFamily="18" charset="0"/>
            </a:endParaRPr>
          </a:p>
        </p:txBody>
      </p:sp>
      <p:sp>
        <p:nvSpPr>
          <p:cNvPr id="63" name="TextBox 62"/>
          <p:cNvSpPr txBox="1"/>
          <p:nvPr/>
        </p:nvSpPr>
        <p:spPr>
          <a:xfrm>
            <a:off x="7686262" y="2824875"/>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5</a:t>
            </a:r>
            <a:endParaRPr lang="en-US" sz="1600" b="1" dirty="0">
              <a:latin typeface="Cambria" pitchFamily="18" charset="0"/>
              <a:ea typeface="Cambria" pitchFamily="18" charset="0"/>
            </a:endParaRPr>
          </a:p>
        </p:txBody>
      </p:sp>
      <p:sp>
        <p:nvSpPr>
          <p:cNvPr id="64" name="TextBox 63"/>
          <p:cNvSpPr txBox="1"/>
          <p:nvPr/>
        </p:nvSpPr>
        <p:spPr>
          <a:xfrm>
            <a:off x="520885" y="2549533"/>
            <a:ext cx="3390830" cy="2677656"/>
          </a:xfrm>
          <a:prstGeom prst="rect">
            <a:avLst/>
          </a:prstGeom>
          <a:noFill/>
        </p:spPr>
        <p:txBody>
          <a:bodyPr wrap="square" rtlCol="0">
            <a:spAutoFit/>
          </a:bodyPr>
          <a:lstStyle/>
          <a:p>
            <a:pPr marL="342900" indent="-342900">
              <a:buAutoNum type="arabicPeriod"/>
            </a:pPr>
            <a:r>
              <a:rPr lang="en-US" sz="1400" b="1" dirty="0" smtClean="0">
                <a:latin typeface="Cambria" pitchFamily="18" charset="0"/>
                <a:ea typeface="Cambria" pitchFamily="18" charset="0"/>
              </a:rPr>
              <a:t>Sanction of Term Loan &amp; Working capital</a:t>
            </a:r>
          </a:p>
          <a:p>
            <a:pPr marL="342900" indent="-342900">
              <a:buAutoNum type="arabicPeriod"/>
            </a:pPr>
            <a:r>
              <a:rPr lang="en-US" sz="1400" b="1" dirty="0" smtClean="0">
                <a:latin typeface="Cambria" pitchFamily="18" charset="0"/>
                <a:ea typeface="Cambria" pitchFamily="18" charset="0"/>
              </a:rPr>
              <a:t>Money Transferred to equipment Vendors by Bank</a:t>
            </a:r>
          </a:p>
          <a:p>
            <a:pPr marL="342900" indent="-342900">
              <a:buFontTx/>
              <a:buAutoNum type="arabicPeriod"/>
            </a:pPr>
            <a:r>
              <a:rPr lang="en-US" sz="1400" b="1" dirty="0" smtClean="0">
                <a:latin typeface="Cambria" pitchFamily="18" charset="0"/>
                <a:ea typeface="Cambria" pitchFamily="18" charset="0"/>
              </a:rPr>
              <a:t>Foundation, Installation of cages, etc.</a:t>
            </a:r>
          </a:p>
          <a:p>
            <a:pPr marL="342900" indent="-342900">
              <a:buAutoNum type="arabicPeriod"/>
            </a:pPr>
            <a:r>
              <a:rPr lang="en-US" sz="1400" b="1" dirty="0" smtClean="0">
                <a:latin typeface="Cambria" pitchFamily="18" charset="0"/>
                <a:ea typeface="Cambria" pitchFamily="18" charset="0"/>
              </a:rPr>
              <a:t>Procure Chicks</a:t>
            </a:r>
          </a:p>
          <a:p>
            <a:pPr marL="342900" indent="-342900">
              <a:buAutoNum type="arabicPeriod"/>
            </a:pPr>
            <a:r>
              <a:rPr lang="en-US" sz="1400" b="1" dirty="0" smtClean="0">
                <a:latin typeface="Cambria" pitchFamily="18" charset="0"/>
                <a:ea typeface="Cambria" pitchFamily="18" charset="0"/>
              </a:rPr>
              <a:t>Rearing Chicks for hatching/broiler</a:t>
            </a:r>
          </a:p>
          <a:p>
            <a:pPr marL="342900" indent="-342900">
              <a:buAutoNum type="arabicPeriod"/>
            </a:pPr>
            <a:r>
              <a:rPr lang="en-US" sz="1400" b="1" dirty="0" smtClean="0">
                <a:latin typeface="Cambria" pitchFamily="18" charset="0"/>
                <a:ea typeface="Cambria" pitchFamily="18" charset="0"/>
              </a:rPr>
              <a:t>Selling in Market</a:t>
            </a:r>
          </a:p>
          <a:p>
            <a:pPr marL="342900" indent="-342900">
              <a:buAutoNum type="arabicPeriod"/>
            </a:pPr>
            <a:r>
              <a:rPr lang="en-US" sz="1400" b="1" dirty="0" smtClean="0">
                <a:latin typeface="Cambria" pitchFamily="18" charset="0"/>
                <a:ea typeface="Cambria" pitchFamily="18" charset="0"/>
              </a:rPr>
              <a:t>Sales Proceeds directly to bank by buyers</a:t>
            </a:r>
          </a:p>
        </p:txBody>
      </p:sp>
      <p:sp>
        <p:nvSpPr>
          <p:cNvPr id="65" name="TextBox 64"/>
          <p:cNvSpPr txBox="1"/>
          <p:nvPr/>
        </p:nvSpPr>
        <p:spPr>
          <a:xfrm>
            <a:off x="10846905" y="2347796"/>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7</a:t>
            </a:r>
            <a:endParaRPr lang="en-US" sz="1600" b="1" dirty="0">
              <a:latin typeface="Cambria" pitchFamily="18" charset="0"/>
              <a:ea typeface="Cambria" pitchFamily="18" charset="0"/>
            </a:endParaRPr>
          </a:p>
        </p:txBody>
      </p:sp>
      <p:sp>
        <p:nvSpPr>
          <p:cNvPr id="66" name="Right Arrow 65"/>
          <p:cNvSpPr/>
          <p:nvPr/>
        </p:nvSpPr>
        <p:spPr>
          <a:xfrm rot="10800000">
            <a:off x="4664765" y="2642657"/>
            <a:ext cx="463835" cy="2782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AutoShape 4" descr="How to open a supermarket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rot="16200000">
            <a:off x="5065634" y="2526177"/>
            <a:ext cx="1262269" cy="584775"/>
          </a:xfrm>
          <a:prstGeom prst="rect">
            <a:avLst/>
          </a:prstGeom>
          <a:noFill/>
        </p:spPr>
        <p:txBody>
          <a:bodyPr wrap="square" rtlCol="0">
            <a:spAutoFit/>
          </a:bodyPr>
          <a:lstStyle/>
          <a:p>
            <a:r>
              <a:rPr lang="en-US" sz="1600" b="1" dirty="0" smtClean="0">
                <a:latin typeface="Cambria" pitchFamily="18" charset="0"/>
                <a:ea typeface="Cambria" pitchFamily="18" charset="0"/>
              </a:rPr>
              <a:t>Working capital</a:t>
            </a:r>
            <a:endParaRPr lang="en-US" sz="1600" b="1" dirty="0">
              <a:latin typeface="Cambria" pitchFamily="18" charset="0"/>
              <a:ea typeface="Cambria" pitchFamily="18" charset="0"/>
            </a:endParaRPr>
          </a:p>
        </p:txBody>
      </p:sp>
      <p:sp>
        <p:nvSpPr>
          <p:cNvPr id="26626" name="AutoShape 2" descr="High Performance Industrial Grade Grain Processing Plant at Best Price in  Indore | T. R. Master Engineer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28" name="AutoShape 4" descr="High Performance Industrial Grade Grain Processing Plant at Best Price in  Indore | T. R. Master Engineer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48" name="Straight Arrow Connector 47"/>
          <p:cNvCxnSpPr/>
          <p:nvPr/>
        </p:nvCxnSpPr>
        <p:spPr>
          <a:xfrm rot="5400000">
            <a:off x="4959626" y="1579169"/>
            <a:ext cx="477079" cy="1588"/>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0800000" flipV="1">
            <a:off x="5292587" y="1340630"/>
            <a:ext cx="909430" cy="960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8378687" y="3888361"/>
            <a:ext cx="1262270" cy="307777"/>
          </a:xfrm>
          <a:prstGeom prst="rect">
            <a:avLst/>
          </a:prstGeom>
          <a:noFill/>
        </p:spPr>
        <p:txBody>
          <a:bodyPr wrap="square" rtlCol="0">
            <a:spAutoFit/>
          </a:bodyPr>
          <a:lstStyle/>
          <a:p>
            <a:r>
              <a:rPr lang="en-US" sz="1400" b="1" dirty="0" smtClean="0">
                <a:latin typeface="Cambria" pitchFamily="18" charset="0"/>
                <a:ea typeface="Cambria" pitchFamily="18" charset="0"/>
              </a:rPr>
              <a:t>   Products</a:t>
            </a:r>
            <a:endParaRPr lang="en-US" sz="1400" b="1" dirty="0">
              <a:latin typeface="Cambria" pitchFamily="18" charset="0"/>
              <a:ea typeface="Cambria" pitchFamily="18" charset="0"/>
            </a:endParaRPr>
          </a:p>
        </p:txBody>
      </p:sp>
      <p:sp>
        <p:nvSpPr>
          <p:cNvPr id="2" name="AutoShape 4" descr="Processing Differences Between Common Dairy Products | Bl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8" name="TextBox 67"/>
          <p:cNvSpPr txBox="1"/>
          <p:nvPr/>
        </p:nvSpPr>
        <p:spPr>
          <a:xfrm>
            <a:off x="4353339" y="1042457"/>
            <a:ext cx="1878495" cy="307777"/>
          </a:xfrm>
          <a:prstGeom prst="rect">
            <a:avLst/>
          </a:prstGeom>
          <a:noFill/>
          <a:ln>
            <a:noFill/>
          </a:ln>
        </p:spPr>
        <p:txBody>
          <a:bodyPr wrap="square" rtlCol="0">
            <a:spAutoFit/>
          </a:bodyPr>
          <a:lstStyle/>
          <a:p>
            <a:r>
              <a:rPr lang="en-US" sz="1400" b="1" dirty="0" smtClean="0">
                <a:latin typeface="Cambria" pitchFamily="18" charset="0"/>
                <a:ea typeface="Cambria" pitchFamily="18" charset="0"/>
              </a:rPr>
              <a:t>Back Ended Subsidy</a:t>
            </a:r>
            <a:endParaRPr lang="en-US" sz="1400" b="1" dirty="0">
              <a:latin typeface="Cambria" pitchFamily="18" charset="0"/>
              <a:ea typeface="Cambria" pitchFamily="18" charset="0"/>
            </a:endParaRPr>
          </a:p>
        </p:txBody>
      </p:sp>
      <p:pic>
        <p:nvPicPr>
          <p:cNvPr id="32770" name="Picture 2"/>
          <p:cNvPicPr>
            <a:picLocks noChangeAspect="1" noChangeArrowheads="1"/>
          </p:cNvPicPr>
          <p:nvPr/>
        </p:nvPicPr>
        <p:blipFill>
          <a:blip r:embed="rId2"/>
          <a:srcRect/>
          <a:stretch>
            <a:fillRect/>
          </a:stretch>
        </p:blipFill>
        <p:spPr bwMode="auto">
          <a:xfrm>
            <a:off x="7088879" y="3472965"/>
            <a:ext cx="1503232" cy="1087944"/>
          </a:xfrm>
          <a:prstGeom prst="rect">
            <a:avLst/>
          </a:prstGeom>
          <a:noFill/>
          <a:ln w="9525">
            <a:noFill/>
            <a:miter lim="800000"/>
            <a:headEnd/>
            <a:tailEnd/>
          </a:ln>
          <a:effectLst/>
        </p:spPr>
      </p:pic>
      <p:pic>
        <p:nvPicPr>
          <p:cNvPr id="32771" name="Picture 3"/>
          <p:cNvPicPr>
            <a:picLocks noChangeAspect="1" noChangeArrowheads="1"/>
          </p:cNvPicPr>
          <p:nvPr/>
        </p:nvPicPr>
        <p:blipFill>
          <a:blip r:embed="rId3"/>
          <a:srcRect/>
          <a:stretch>
            <a:fillRect/>
          </a:stretch>
        </p:blipFill>
        <p:spPr bwMode="auto">
          <a:xfrm>
            <a:off x="9559373" y="3388092"/>
            <a:ext cx="1246045" cy="1093304"/>
          </a:xfrm>
          <a:prstGeom prst="rect">
            <a:avLst/>
          </a:prstGeom>
          <a:noFill/>
          <a:ln w="9525">
            <a:noFill/>
            <a:miter lim="800000"/>
            <a:headEnd/>
            <a:tailEnd/>
          </a:ln>
          <a:effectLst/>
        </p:spPr>
      </p:pic>
      <p:pic>
        <p:nvPicPr>
          <p:cNvPr id="32772" name="Picture 4"/>
          <p:cNvPicPr>
            <a:picLocks noChangeAspect="1" noChangeArrowheads="1"/>
          </p:cNvPicPr>
          <p:nvPr/>
        </p:nvPicPr>
        <p:blipFill>
          <a:blip r:embed="rId4"/>
          <a:srcRect/>
          <a:stretch>
            <a:fillRect/>
          </a:stretch>
        </p:blipFill>
        <p:spPr bwMode="auto">
          <a:xfrm>
            <a:off x="10769670" y="3378152"/>
            <a:ext cx="968443" cy="1093305"/>
          </a:xfrm>
          <a:prstGeom prst="rect">
            <a:avLst/>
          </a:prstGeom>
          <a:noFill/>
          <a:ln w="9525">
            <a:noFill/>
            <a:miter lim="800000"/>
            <a:headEnd/>
            <a:tailEnd/>
          </a:ln>
          <a:effectLst/>
        </p:spPr>
      </p:pic>
      <p:sp>
        <p:nvSpPr>
          <p:cNvPr id="55" name="TextBox 54"/>
          <p:cNvSpPr txBox="1"/>
          <p:nvPr/>
        </p:nvSpPr>
        <p:spPr>
          <a:xfrm>
            <a:off x="6615254" y="5393129"/>
            <a:ext cx="2941983" cy="1169551"/>
          </a:xfrm>
          <a:prstGeom prst="rect">
            <a:avLst/>
          </a:prstGeom>
          <a:noFill/>
        </p:spPr>
        <p:txBody>
          <a:bodyPr wrap="square" rtlCol="0">
            <a:spAutoFit/>
          </a:bodyPr>
          <a:lstStyle/>
          <a:p>
            <a:r>
              <a:rPr lang="en-US" sz="1400" b="1" dirty="0" smtClean="0">
                <a:solidFill>
                  <a:srgbClr val="C00000"/>
                </a:solidFill>
                <a:latin typeface="Cambria" pitchFamily="18" charset="0"/>
                <a:ea typeface="Cambria" pitchFamily="18" charset="0"/>
              </a:rPr>
              <a:t>SECURITY OF THE LOAN:</a:t>
            </a:r>
          </a:p>
          <a:p>
            <a:pPr marL="342900" indent="-342900">
              <a:buAutoNum type="arabicPeriod"/>
            </a:pPr>
            <a:r>
              <a:rPr lang="en-US" sz="1400" b="1" dirty="0" smtClean="0">
                <a:latin typeface="Cambria" pitchFamily="18" charset="0"/>
                <a:ea typeface="Cambria" pitchFamily="18" charset="0"/>
              </a:rPr>
              <a:t>Business Security</a:t>
            </a:r>
          </a:p>
          <a:p>
            <a:pPr marL="342900" indent="-342900">
              <a:buAutoNum type="arabicPeriod"/>
            </a:pPr>
            <a:r>
              <a:rPr lang="en-US" sz="1400" b="1" dirty="0" smtClean="0">
                <a:latin typeface="Cambria" pitchFamily="18" charset="0"/>
                <a:ea typeface="Cambria" pitchFamily="18" charset="0"/>
              </a:rPr>
              <a:t>Primary Security</a:t>
            </a:r>
          </a:p>
          <a:p>
            <a:pPr marL="342900" indent="-342900">
              <a:buAutoNum type="arabicPeriod"/>
            </a:pPr>
            <a:r>
              <a:rPr lang="en-US" sz="1400" b="1" dirty="0" smtClean="0">
                <a:latin typeface="Cambria" pitchFamily="18" charset="0"/>
                <a:ea typeface="Cambria" pitchFamily="18" charset="0"/>
              </a:rPr>
              <a:t>CGTMSE  up to Rs. 200 Lakhs</a:t>
            </a:r>
          </a:p>
          <a:p>
            <a:pPr marL="342900" indent="-342900"/>
            <a:r>
              <a:rPr lang="en-US" sz="1400" b="1" dirty="0" smtClean="0">
                <a:latin typeface="Cambria" pitchFamily="18" charset="0"/>
                <a:ea typeface="Cambria" pitchFamily="18" charset="0"/>
              </a:rPr>
              <a:t>        </a:t>
            </a:r>
            <a:r>
              <a:rPr lang="en-US" sz="1200" b="1" dirty="0" smtClean="0">
                <a:latin typeface="Cambria" pitchFamily="18" charset="0"/>
                <a:ea typeface="Cambria" pitchFamily="18" charset="0"/>
              </a:rPr>
              <a:t>(Wherever  applicable)</a:t>
            </a:r>
            <a:endParaRPr lang="en-US" sz="1200" b="1" dirty="0">
              <a:latin typeface="Cambria" pitchFamily="18" charset="0"/>
              <a:ea typeface="Cambria" pitchFamily="18" charset="0"/>
            </a:endParaRPr>
          </a:p>
        </p:txBody>
      </p:sp>
      <p:sp>
        <p:nvSpPr>
          <p:cNvPr id="69" name="TextBox 68"/>
          <p:cNvSpPr txBox="1"/>
          <p:nvPr/>
        </p:nvSpPr>
        <p:spPr>
          <a:xfrm>
            <a:off x="6238303" y="1164249"/>
            <a:ext cx="798718" cy="369332"/>
          </a:xfrm>
          <a:prstGeom prst="rect">
            <a:avLst/>
          </a:prstGeom>
          <a:solidFill>
            <a:schemeClr val="accent6"/>
          </a:solidFill>
          <a:ln w="38100">
            <a:solidFill>
              <a:srgbClr val="00B050"/>
            </a:solidFill>
          </a:ln>
        </p:spPr>
        <p:txBody>
          <a:bodyPr wrap="square" rtlCol="0">
            <a:spAutoFit/>
          </a:bodyPr>
          <a:lstStyle/>
          <a:p>
            <a:pPr algn="ctr"/>
            <a:r>
              <a:rPr lang="en-US" b="1" dirty="0" smtClean="0">
                <a:solidFill>
                  <a:schemeClr val="bg1"/>
                </a:solidFill>
                <a:latin typeface="Cambria" pitchFamily="18" charset="0"/>
                <a:ea typeface="Cambria" pitchFamily="18" charset="0"/>
              </a:rPr>
              <a:t>FPO</a:t>
            </a:r>
            <a:endParaRPr lang="en-US" b="1" dirty="0">
              <a:solidFill>
                <a:schemeClr val="bg1"/>
              </a:solidFill>
              <a:latin typeface="Cambria" pitchFamily="18" charset="0"/>
              <a:ea typeface="Cambria" pitchFamily="18" charset="0"/>
            </a:endParaRPr>
          </a:p>
        </p:txBody>
      </p:sp>
      <p:sp>
        <p:nvSpPr>
          <p:cNvPr id="70" name="TextBox 69"/>
          <p:cNvSpPr txBox="1"/>
          <p:nvPr/>
        </p:nvSpPr>
        <p:spPr>
          <a:xfrm>
            <a:off x="3113113" y="194014"/>
            <a:ext cx="5972837" cy="369332"/>
          </a:xfrm>
          <a:prstGeom prst="rect">
            <a:avLst/>
          </a:prstGeom>
          <a:solidFill>
            <a:schemeClr val="accent1">
              <a:lumMod val="20000"/>
              <a:lumOff val="80000"/>
            </a:schemeClr>
          </a:solidFill>
        </p:spPr>
        <p:txBody>
          <a:bodyPr wrap="square" rtlCol="0">
            <a:spAutoFit/>
          </a:bodyPr>
          <a:lstStyle/>
          <a:p>
            <a:pPr algn="ctr"/>
            <a:r>
              <a:rPr lang="en-US" b="1" dirty="0" smtClean="0">
                <a:latin typeface="Cambria" pitchFamily="18" charset="0"/>
                <a:ea typeface="Cambria" pitchFamily="18" charset="0"/>
              </a:rPr>
              <a:t>Funding to FPO</a:t>
            </a:r>
            <a:endParaRPr lang="en-US" b="1" dirty="0">
              <a:latin typeface="Cambria" pitchFamily="18" charset="0"/>
              <a:ea typeface="Cambria" pitchFamily="18" charset="0"/>
            </a:endParaRPr>
          </a:p>
        </p:txBody>
      </p:sp>
    </p:spTree>
    <p:extLst>
      <p:ext uri="{BB962C8B-B14F-4D97-AF65-F5344CB8AC3E}">
        <p14:creationId xmlns:p14="http://schemas.microsoft.com/office/powerpoint/2010/main" val="2735313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870177" y="3540612"/>
            <a:ext cx="1242392" cy="6858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959630" y="3679760"/>
            <a:ext cx="1063487" cy="369332"/>
          </a:xfrm>
          <a:prstGeom prst="rect">
            <a:avLst/>
          </a:prstGeom>
          <a:solidFill>
            <a:srgbClr val="C00000"/>
          </a:solidFill>
        </p:spPr>
        <p:txBody>
          <a:bodyPr wrap="square" rtlCol="0">
            <a:spAutoFit/>
          </a:bodyPr>
          <a:lstStyle/>
          <a:p>
            <a:pPr algn="ctr"/>
            <a:r>
              <a:rPr lang="en-US" b="1" dirty="0" smtClean="0">
                <a:solidFill>
                  <a:schemeClr val="bg1"/>
                </a:solidFill>
                <a:latin typeface="Cambria" pitchFamily="18" charset="0"/>
                <a:ea typeface="Cambria" pitchFamily="18" charset="0"/>
              </a:rPr>
              <a:t>FPC</a:t>
            </a:r>
            <a:endParaRPr lang="en-US" b="1" dirty="0">
              <a:solidFill>
                <a:schemeClr val="bg1"/>
              </a:solidFill>
              <a:latin typeface="Cambria" pitchFamily="18" charset="0"/>
              <a:ea typeface="Cambria" pitchFamily="18" charset="0"/>
            </a:endParaRPr>
          </a:p>
        </p:txBody>
      </p:sp>
      <p:sp>
        <p:nvSpPr>
          <p:cNvPr id="18" name="Right Arrow 17"/>
          <p:cNvSpPr/>
          <p:nvPr/>
        </p:nvSpPr>
        <p:spPr>
          <a:xfrm>
            <a:off x="6125797" y="3742711"/>
            <a:ext cx="1023731" cy="27829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TextBox 19"/>
          <p:cNvSpPr txBox="1"/>
          <p:nvPr/>
        </p:nvSpPr>
        <p:spPr>
          <a:xfrm>
            <a:off x="6677577" y="4506883"/>
            <a:ext cx="2365513" cy="338554"/>
          </a:xfrm>
          <a:prstGeom prst="rect">
            <a:avLst/>
          </a:prstGeom>
          <a:noFill/>
          <a:ln>
            <a:noFill/>
          </a:ln>
        </p:spPr>
        <p:txBody>
          <a:bodyPr wrap="square" rtlCol="0">
            <a:spAutoFit/>
          </a:bodyPr>
          <a:lstStyle/>
          <a:p>
            <a:pPr algn="ctr"/>
            <a:r>
              <a:rPr lang="en-US" sz="1600" b="1" dirty="0" smtClean="0">
                <a:solidFill>
                  <a:srgbClr val="00B050"/>
                </a:solidFill>
                <a:latin typeface="Cambria" pitchFamily="18" charset="0"/>
                <a:ea typeface="Cambria" pitchFamily="18" charset="0"/>
              </a:rPr>
              <a:t> </a:t>
            </a:r>
            <a:r>
              <a:rPr lang="en-US" sz="1600" b="1" dirty="0" err="1" smtClean="0">
                <a:solidFill>
                  <a:srgbClr val="00B050"/>
                </a:solidFill>
                <a:latin typeface="Cambria" pitchFamily="18" charset="0"/>
                <a:ea typeface="Cambria" pitchFamily="18" charset="0"/>
              </a:rPr>
              <a:t>Goatery</a:t>
            </a:r>
            <a:endParaRPr lang="en-US" sz="1600" b="1" dirty="0">
              <a:solidFill>
                <a:srgbClr val="00B050"/>
              </a:solidFill>
              <a:latin typeface="Cambria" pitchFamily="18" charset="0"/>
              <a:ea typeface="Cambria" pitchFamily="18" charset="0"/>
            </a:endParaRPr>
          </a:p>
        </p:txBody>
      </p:sp>
      <p:sp>
        <p:nvSpPr>
          <p:cNvPr id="21" name="Right Arrow 20"/>
          <p:cNvSpPr/>
          <p:nvPr/>
        </p:nvSpPr>
        <p:spPr>
          <a:xfrm>
            <a:off x="8663557" y="3746026"/>
            <a:ext cx="868069" cy="27829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422527" y="4580534"/>
            <a:ext cx="2365513" cy="307777"/>
          </a:xfrm>
          <a:prstGeom prst="rect">
            <a:avLst/>
          </a:prstGeom>
          <a:noFill/>
          <a:ln>
            <a:noFill/>
          </a:ln>
        </p:spPr>
        <p:txBody>
          <a:bodyPr wrap="square" rtlCol="0">
            <a:spAutoFit/>
          </a:bodyPr>
          <a:lstStyle/>
          <a:p>
            <a:pPr algn="ctr"/>
            <a:r>
              <a:rPr lang="en-US" sz="1400" b="1" dirty="0" smtClean="0">
                <a:solidFill>
                  <a:srgbClr val="00B050"/>
                </a:solidFill>
                <a:latin typeface="Cambria" pitchFamily="18" charset="0"/>
                <a:ea typeface="Cambria" pitchFamily="18" charset="0"/>
              </a:rPr>
              <a:t>Market</a:t>
            </a:r>
            <a:endParaRPr lang="en-US" sz="1400" b="1" dirty="0">
              <a:solidFill>
                <a:srgbClr val="00B050"/>
              </a:solidFill>
              <a:latin typeface="Cambria" pitchFamily="18" charset="0"/>
              <a:ea typeface="Cambria" pitchFamily="18" charset="0"/>
            </a:endParaRPr>
          </a:p>
        </p:txBody>
      </p:sp>
      <p:sp>
        <p:nvSpPr>
          <p:cNvPr id="29" name="TextBox 28"/>
          <p:cNvSpPr txBox="1"/>
          <p:nvPr/>
        </p:nvSpPr>
        <p:spPr>
          <a:xfrm>
            <a:off x="4581939" y="1791327"/>
            <a:ext cx="1232452" cy="369332"/>
          </a:xfrm>
          <a:prstGeom prst="rect">
            <a:avLst/>
          </a:prstGeom>
          <a:noFill/>
          <a:ln w="38100">
            <a:solidFill>
              <a:schemeClr val="tx1"/>
            </a:solidFill>
          </a:ln>
        </p:spPr>
        <p:txBody>
          <a:bodyPr wrap="square" rtlCol="0">
            <a:spAutoFit/>
          </a:bodyPr>
          <a:lstStyle/>
          <a:p>
            <a:pPr algn="ctr"/>
            <a:r>
              <a:rPr lang="en-US" b="1" dirty="0" smtClean="0">
                <a:latin typeface="Cambria" pitchFamily="18" charset="0"/>
                <a:ea typeface="Cambria" pitchFamily="18" charset="0"/>
              </a:rPr>
              <a:t>Bank</a:t>
            </a:r>
            <a:endParaRPr lang="en-US" b="1" dirty="0">
              <a:latin typeface="Cambria" pitchFamily="18" charset="0"/>
              <a:ea typeface="Cambria" pitchFamily="18" charset="0"/>
            </a:endParaRPr>
          </a:p>
        </p:txBody>
      </p:sp>
      <p:sp>
        <p:nvSpPr>
          <p:cNvPr id="32" name="Right Arrow 31"/>
          <p:cNvSpPr/>
          <p:nvPr/>
        </p:nvSpPr>
        <p:spPr>
          <a:xfrm rot="5400000">
            <a:off x="4736798" y="2688312"/>
            <a:ext cx="1308650" cy="2435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6200000">
            <a:off x="4605123" y="2609651"/>
            <a:ext cx="1262269" cy="338554"/>
          </a:xfrm>
          <a:prstGeom prst="rect">
            <a:avLst/>
          </a:prstGeom>
          <a:noFill/>
        </p:spPr>
        <p:txBody>
          <a:bodyPr wrap="square" rtlCol="0">
            <a:spAutoFit/>
          </a:bodyPr>
          <a:lstStyle/>
          <a:p>
            <a:r>
              <a:rPr lang="en-US" sz="1600" b="1" dirty="0" smtClean="0">
                <a:latin typeface="Cambria" pitchFamily="18" charset="0"/>
                <a:ea typeface="Cambria" pitchFamily="18" charset="0"/>
              </a:rPr>
              <a:t>Term Loan</a:t>
            </a:r>
            <a:endParaRPr lang="en-US" sz="1600" b="1" dirty="0">
              <a:latin typeface="Cambria" pitchFamily="18" charset="0"/>
              <a:ea typeface="Cambria" pitchFamily="18" charset="0"/>
            </a:endParaRPr>
          </a:p>
        </p:txBody>
      </p:sp>
      <p:sp>
        <p:nvSpPr>
          <p:cNvPr id="34" name="Right Arrow 33"/>
          <p:cNvSpPr/>
          <p:nvPr/>
        </p:nvSpPr>
        <p:spPr>
          <a:xfrm>
            <a:off x="6125826" y="4040883"/>
            <a:ext cx="1023731" cy="2782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537713" y="3550553"/>
            <a:ext cx="964096" cy="338554"/>
          </a:xfrm>
          <a:prstGeom prst="rect">
            <a:avLst/>
          </a:prstGeom>
          <a:noFill/>
        </p:spPr>
        <p:txBody>
          <a:bodyPr wrap="square" rtlCol="0">
            <a:spAutoFit/>
          </a:bodyPr>
          <a:lstStyle/>
          <a:p>
            <a:pPr algn="ctr"/>
            <a:r>
              <a:rPr lang="en-US" sz="1600" b="1" dirty="0" smtClean="0">
                <a:latin typeface="Cambria" pitchFamily="18" charset="0"/>
                <a:ea typeface="Cambria" pitchFamily="18" charset="0"/>
              </a:rPr>
              <a:t>Milk</a:t>
            </a:r>
            <a:endParaRPr lang="en-US" sz="1600" b="1" dirty="0">
              <a:latin typeface="Cambria" pitchFamily="18" charset="0"/>
              <a:ea typeface="Cambria" pitchFamily="18" charset="0"/>
            </a:endParaRPr>
          </a:p>
        </p:txBody>
      </p:sp>
      <p:cxnSp>
        <p:nvCxnSpPr>
          <p:cNvPr id="38" name="Straight Arrow Connector 37"/>
          <p:cNvCxnSpPr/>
          <p:nvPr/>
        </p:nvCxnSpPr>
        <p:spPr>
          <a:xfrm rot="5400000" flipH="1" flipV="1">
            <a:off x="10024444" y="2594741"/>
            <a:ext cx="1212573" cy="9938"/>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29" idx="3"/>
          </p:cNvCxnSpPr>
          <p:nvPr/>
        </p:nvCxnSpPr>
        <p:spPr>
          <a:xfrm flipH="1">
            <a:off x="5814391" y="1951409"/>
            <a:ext cx="4760843" cy="0"/>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341713" y="1662123"/>
            <a:ext cx="1596880" cy="338554"/>
          </a:xfrm>
          <a:prstGeom prst="rect">
            <a:avLst/>
          </a:prstGeom>
          <a:noFill/>
          <a:ln>
            <a:noFill/>
          </a:ln>
        </p:spPr>
        <p:txBody>
          <a:bodyPr wrap="square" rtlCol="0">
            <a:spAutoFit/>
          </a:bodyPr>
          <a:lstStyle/>
          <a:p>
            <a:r>
              <a:rPr lang="en-US" sz="1600" b="1" dirty="0" smtClean="0">
                <a:solidFill>
                  <a:srgbClr val="FF0000"/>
                </a:solidFill>
                <a:latin typeface="Cambria" pitchFamily="18" charset="0"/>
                <a:ea typeface="Cambria" pitchFamily="18" charset="0"/>
              </a:rPr>
              <a:t>Sale Proceeds</a:t>
            </a:r>
            <a:endParaRPr lang="en-US" sz="1600" b="1" dirty="0">
              <a:solidFill>
                <a:srgbClr val="FF0000"/>
              </a:solidFill>
              <a:latin typeface="Cambria" pitchFamily="18" charset="0"/>
              <a:ea typeface="Cambria" pitchFamily="18" charset="0"/>
            </a:endParaRPr>
          </a:p>
        </p:txBody>
      </p:sp>
      <p:sp>
        <p:nvSpPr>
          <p:cNvPr id="42" name="Oval 41"/>
          <p:cNvSpPr/>
          <p:nvPr/>
        </p:nvSpPr>
        <p:spPr>
          <a:xfrm>
            <a:off x="9273209" y="2695788"/>
            <a:ext cx="2604051" cy="2458277"/>
          </a:xfrm>
          <a:prstGeom prst="ellipse">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9495087" y="5097749"/>
            <a:ext cx="2325757" cy="338554"/>
          </a:xfrm>
          <a:prstGeom prst="rect">
            <a:avLst/>
          </a:prstGeom>
          <a:noFill/>
          <a:ln>
            <a:noFill/>
          </a:ln>
        </p:spPr>
        <p:txBody>
          <a:bodyPr wrap="square" rtlCol="0">
            <a:spAutoFit/>
          </a:bodyPr>
          <a:lstStyle/>
          <a:p>
            <a:r>
              <a:rPr lang="en-US" sz="1600" b="1" dirty="0" smtClean="0">
                <a:solidFill>
                  <a:srgbClr val="7030A0"/>
                </a:solidFill>
                <a:latin typeface="Cambria" pitchFamily="18" charset="0"/>
                <a:ea typeface="Cambria" pitchFamily="18" charset="0"/>
              </a:rPr>
              <a:t>Forward Integration</a:t>
            </a:r>
            <a:endParaRPr lang="en-US" sz="1600" b="1" dirty="0">
              <a:solidFill>
                <a:srgbClr val="7030A0"/>
              </a:solidFill>
              <a:latin typeface="Cambria" pitchFamily="18" charset="0"/>
              <a:ea typeface="Cambria" pitchFamily="18" charset="0"/>
            </a:endParaRPr>
          </a:p>
        </p:txBody>
      </p:sp>
      <p:sp>
        <p:nvSpPr>
          <p:cNvPr id="44" name="TextBox 43"/>
          <p:cNvSpPr txBox="1"/>
          <p:nvPr/>
        </p:nvSpPr>
        <p:spPr>
          <a:xfrm>
            <a:off x="268357" y="2144175"/>
            <a:ext cx="3498573" cy="338554"/>
          </a:xfrm>
          <a:prstGeom prst="rect">
            <a:avLst/>
          </a:prstGeom>
          <a:noFill/>
        </p:spPr>
        <p:txBody>
          <a:bodyPr wrap="square" rtlCol="0">
            <a:spAutoFit/>
          </a:bodyPr>
          <a:lstStyle/>
          <a:p>
            <a:pPr algn="ctr"/>
            <a:r>
              <a:rPr lang="en-US" sz="1600" b="1" dirty="0" smtClean="0">
                <a:solidFill>
                  <a:srgbClr val="C00000"/>
                </a:solidFill>
                <a:latin typeface="Cambria" pitchFamily="18" charset="0"/>
                <a:ea typeface="Cambria" pitchFamily="18" charset="0"/>
              </a:rPr>
              <a:t>Loan for </a:t>
            </a:r>
            <a:r>
              <a:rPr lang="en-US" sz="1600" b="1" dirty="0" err="1" smtClean="0">
                <a:solidFill>
                  <a:srgbClr val="C00000"/>
                </a:solidFill>
                <a:latin typeface="Cambria" pitchFamily="18" charset="0"/>
                <a:ea typeface="Cambria" pitchFamily="18" charset="0"/>
              </a:rPr>
              <a:t>Goatery</a:t>
            </a:r>
            <a:endParaRPr lang="en-US" sz="1600" b="1" dirty="0">
              <a:solidFill>
                <a:srgbClr val="C00000"/>
              </a:solidFill>
              <a:latin typeface="Cambria" pitchFamily="18" charset="0"/>
              <a:ea typeface="Cambria" pitchFamily="18" charset="0"/>
            </a:endParaRPr>
          </a:p>
        </p:txBody>
      </p:sp>
      <p:sp>
        <p:nvSpPr>
          <p:cNvPr id="50" name="TextBox 49"/>
          <p:cNvSpPr txBox="1"/>
          <p:nvPr/>
        </p:nvSpPr>
        <p:spPr>
          <a:xfrm>
            <a:off x="8892206" y="3308703"/>
            <a:ext cx="318052" cy="307777"/>
          </a:xfrm>
          <a:prstGeom prst="rect">
            <a:avLst/>
          </a:prstGeom>
          <a:noFill/>
          <a:ln>
            <a:noFill/>
          </a:ln>
        </p:spPr>
        <p:txBody>
          <a:bodyPr wrap="square" rtlCol="0">
            <a:spAutoFit/>
          </a:bodyPr>
          <a:lstStyle/>
          <a:p>
            <a:r>
              <a:rPr lang="en-US" sz="1400" b="1" dirty="0" smtClean="0">
                <a:latin typeface="Cambria" pitchFamily="18" charset="0"/>
                <a:ea typeface="Cambria" pitchFamily="18" charset="0"/>
              </a:rPr>
              <a:t>6</a:t>
            </a:r>
            <a:endParaRPr lang="en-US" sz="1400" b="1" dirty="0">
              <a:latin typeface="Cambria" pitchFamily="18" charset="0"/>
              <a:ea typeface="Cambria" pitchFamily="18" charset="0"/>
            </a:endParaRPr>
          </a:p>
        </p:txBody>
      </p:sp>
      <p:sp>
        <p:nvSpPr>
          <p:cNvPr id="51" name="Frame 50"/>
          <p:cNvSpPr/>
          <p:nvPr/>
        </p:nvSpPr>
        <p:spPr>
          <a:xfrm>
            <a:off x="4979508" y="5140814"/>
            <a:ext cx="1331843" cy="646043"/>
          </a:xfrm>
          <a:prstGeom prst="fram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TextBox 51"/>
          <p:cNvSpPr txBox="1"/>
          <p:nvPr/>
        </p:nvSpPr>
        <p:spPr>
          <a:xfrm>
            <a:off x="5158408" y="5299840"/>
            <a:ext cx="983974" cy="338554"/>
          </a:xfrm>
          <a:prstGeom prst="rect">
            <a:avLst/>
          </a:prstGeom>
          <a:noFill/>
          <a:ln>
            <a:noFill/>
          </a:ln>
        </p:spPr>
        <p:txBody>
          <a:bodyPr wrap="square" rtlCol="0">
            <a:spAutoFit/>
          </a:bodyPr>
          <a:lstStyle/>
          <a:p>
            <a:r>
              <a:rPr lang="en-US" sz="1600" b="1" dirty="0" smtClean="0">
                <a:latin typeface="Cambria" pitchFamily="18" charset="0"/>
                <a:ea typeface="Cambria" pitchFamily="18" charset="0"/>
              </a:rPr>
              <a:t>Vendors</a:t>
            </a:r>
            <a:endParaRPr lang="en-US" sz="1600" b="1" dirty="0">
              <a:latin typeface="Cambria" pitchFamily="18" charset="0"/>
              <a:ea typeface="Cambria" pitchFamily="18" charset="0"/>
            </a:endParaRPr>
          </a:p>
        </p:txBody>
      </p:sp>
      <p:sp>
        <p:nvSpPr>
          <p:cNvPr id="53" name="Up Arrow 52"/>
          <p:cNvSpPr/>
          <p:nvPr/>
        </p:nvSpPr>
        <p:spPr>
          <a:xfrm>
            <a:off x="5496337" y="4256231"/>
            <a:ext cx="228601" cy="894522"/>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rot="16200000">
            <a:off x="4785537" y="4457905"/>
            <a:ext cx="964405" cy="461665"/>
          </a:xfrm>
          <a:prstGeom prst="rect">
            <a:avLst/>
          </a:prstGeom>
          <a:noFill/>
          <a:ln>
            <a:noFill/>
          </a:ln>
        </p:spPr>
        <p:txBody>
          <a:bodyPr wrap="square" rtlCol="0">
            <a:spAutoFit/>
          </a:bodyPr>
          <a:lstStyle/>
          <a:p>
            <a:pPr algn="ctr"/>
            <a:r>
              <a:rPr lang="en-US" sz="1200" b="1" dirty="0" smtClean="0">
                <a:latin typeface="Cambria" pitchFamily="18" charset="0"/>
                <a:ea typeface="Cambria" pitchFamily="18" charset="0"/>
              </a:rPr>
              <a:t>Supply Materials</a:t>
            </a:r>
            <a:endParaRPr lang="en-US" sz="1200" b="1" dirty="0">
              <a:latin typeface="Cambria" pitchFamily="18" charset="0"/>
              <a:ea typeface="Cambria" pitchFamily="18" charset="0"/>
            </a:endParaRPr>
          </a:p>
        </p:txBody>
      </p:sp>
      <p:sp>
        <p:nvSpPr>
          <p:cNvPr id="56" name="Right Arrow 55"/>
          <p:cNvSpPr/>
          <p:nvPr/>
        </p:nvSpPr>
        <p:spPr>
          <a:xfrm rot="5400000">
            <a:off x="3247582" y="3905852"/>
            <a:ext cx="2703446" cy="2435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4522304" y="5316405"/>
            <a:ext cx="463835" cy="2782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6171053" y="3537173"/>
            <a:ext cx="844826" cy="338554"/>
          </a:xfrm>
          <a:prstGeom prst="rect">
            <a:avLst/>
          </a:prstGeom>
          <a:noFill/>
        </p:spPr>
        <p:txBody>
          <a:bodyPr wrap="square" rtlCol="0">
            <a:spAutoFit/>
          </a:bodyPr>
          <a:lstStyle/>
          <a:p>
            <a:pPr algn="ctr"/>
            <a:r>
              <a:rPr lang="en-US" sz="1600" b="1" dirty="0" smtClean="0">
                <a:latin typeface="Cambria" pitchFamily="18" charset="0"/>
                <a:ea typeface="Cambria" pitchFamily="18" charset="0"/>
              </a:rPr>
              <a:t>Kids</a:t>
            </a:r>
            <a:endParaRPr lang="en-US" sz="1600" b="1" dirty="0">
              <a:latin typeface="Cambria" pitchFamily="18" charset="0"/>
              <a:ea typeface="Cambria" pitchFamily="18" charset="0"/>
            </a:endParaRPr>
          </a:p>
        </p:txBody>
      </p:sp>
      <p:sp>
        <p:nvSpPr>
          <p:cNvPr id="59" name="TextBox 58"/>
          <p:cNvSpPr txBox="1"/>
          <p:nvPr/>
        </p:nvSpPr>
        <p:spPr>
          <a:xfrm>
            <a:off x="5406887" y="2188891"/>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1</a:t>
            </a:r>
            <a:endParaRPr lang="en-US" sz="1600" b="1" dirty="0">
              <a:latin typeface="Cambria" pitchFamily="18" charset="0"/>
              <a:ea typeface="Cambria" pitchFamily="18" charset="0"/>
            </a:endParaRPr>
          </a:p>
        </p:txBody>
      </p:sp>
      <p:sp>
        <p:nvSpPr>
          <p:cNvPr id="60" name="TextBox 59"/>
          <p:cNvSpPr txBox="1"/>
          <p:nvPr/>
        </p:nvSpPr>
        <p:spPr>
          <a:xfrm>
            <a:off x="4656988" y="3084134"/>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2</a:t>
            </a:r>
            <a:endParaRPr lang="en-US" sz="1600" b="1" dirty="0">
              <a:latin typeface="Cambria" pitchFamily="18" charset="0"/>
              <a:ea typeface="Cambria" pitchFamily="18" charset="0"/>
            </a:endParaRPr>
          </a:p>
        </p:txBody>
      </p:sp>
      <p:sp>
        <p:nvSpPr>
          <p:cNvPr id="61" name="TextBox 60"/>
          <p:cNvSpPr txBox="1"/>
          <p:nvPr/>
        </p:nvSpPr>
        <p:spPr>
          <a:xfrm>
            <a:off x="6402962" y="4217049"/>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3</a:t>
            </a:r>
            <a:endParaRPr lang="en-US" sz="1600" b="1" dirty="0">
              <a:latin typeface="Cambria" pitchFamily="18" charset="0"/>
              <a:ea typeface="Cambria" pitchFamily="18" charset="0"/>
            </a:endParaRPr>
          </a:p>
        </p:txBody>
      </p:sp>
      <p:sp>
        <p:nvSpPr>
          <p:cNvPr id="62" name="TextBox 61"/>
          <p:cNvSpPr txBox="1"/>
          <p:nvPr/>
        </p:nvSpPr>
        <p:spPr>
          <a:xfrm>
            <a:off x="6443485" y="3318768"/>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4</a:t>
            </a:r>
            <a:endParaRPr lang="en-US" sz="1600" b="1" dirty="0">
              <a:latin typeface="Cambria" pitchFamily="18" charset="0"/>
              <a:ea typeface="Cambria" pitchFamily="18" charset="0"/>
            </a:endParaRPr>
          </a:p>
        </p:txBody>
      </p:sp>
      <p:sp>
        <p:nvSpPr>
          <p:cNvPr id="63" name="TextBox 62"/>
          <p:cNvSpPr txBox="1"/>
          <p:nvPr/>
        </p:nvSpPr>
        <p:spPr>
          <a:xfrm>
            <a:off x="7686262" y="2798493"/>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5</a:t>
            </a:r>
            <a:endParaRPr lang="en-US" sz="1600" b="1" dirty="0">
              <a:latin typeface="Cambria" pitchFamily="18" charset="0"/>
              <a:ea typeface="Cambria" pitchFamily="18" charset="0"/>
            </a:endParaRPr>
          </a:p>
        </p:txBody>
      </p:sp>
      <p:sp>
        <p:nvSpPr>
          <p:cNvPr id="64" name="TextBox 63"/>
          <p:cNvSpPr txBox="1"/>
          <p:nvPr/>
        </p:nvSpPr>
        <p:spPr>
          <a:xfrm>
            <a:off x="546652" y="2506573"/>
            <a:ext cx="3316876" cy="2893100"/>
          </a:xfrm>
          <a:prstGeom prst="rect">
            <a:avLst/>
          </a:prstGeom>
          <a:noFill/>
        </p:spPr>
        <p:txBody>
          <a:bodyPr wrap="square" rtlCol="0">
            <a:spAutoFit/>
          </a:bodyPr>
          <a:lstStyle/>
          <a:p>
            <a:pPr marL="342900" indent="-342900">
              <a:buAutoNum type="arabicPeriod"/>
            </a:pPr>
            <a:r>
              <a:rPr lang="en-US" sz="1400" b="1" dirty="0" smtClean="0">
                <a:latin typeface="Cambria" pitchFamily="18" charset="0"/>
                <a:ea typeface="Cambria" pitchFamily="18" charset="0"/>
              </a:rPr>
              <a:t>Sanction of Term Loan &amp; Working capital</a:t>
            </a:r>
          </a:p>
          <a:p>
            <a:pPr marL="342900" indent="-342900">
              <a:buAutoNum type="arabicPeriod"/>
            </a:pPr>
            <a:r>
              <a:rPr lang="en-US" sz="1400" b="1" dirty="0" smtClean="0">
                <a:latin typeface="Cambria" pitchFamily="18" charset="0"/>
                <a:ea typeface="Cambria" pitchFamily="18" charset="0"/>
              </a:rPr>
              <a:t>Money Transferred to equipment Vendors by Bank</a:t>
            </a:r>
          </a:p>
          <a:p>
            <a:pPr marL="342900" indent="-342900">
              <a:buFontTx/>
              <a:buAutoNum type="arabicPeriod"/>
            </a:pPr>
            <a:r>
              <a:rPr lang="en-US" sz="1400" b="1" dirty="0" smtClean="0">
                <a:latin typeface="Cambria" pitchFamily="18" charset="0"/>
                <a:ea typeface="Cambria" pitchFamily="18" charset="0"/>
              </a:rPr>
              <a:t>Foundation, Installation of Infrastructure, etc.</a:t>
            </a:r>
          </a:p>
          <a:p>
            <a:pPr marL="342900" indent="-342900">
              <a:buAutoNum type="arabicPeriod"/>
            </a:pPr>
            <a:r>
              <a:rPr lang="en-US" sz="1400" b="1" dirty="0" smtClean="0">
                <a:latin typeface="Cambria" pitchFamily="18" charset="0"/>
                <a:ea typeface="Cambria" pitchFamily="18" charset="0"/>
              </a:rPr>
              <a:t>Procure Goat Kids</a:t>
            </a:r>
          </a:p>
          <a:p>
            <a:pPr marL="342900" indent="-342900">
              <a:buAutoNum type="arabicPeriod"/>
            </a:pPr>
            <a:r>
              <a:rPr lang="en-US" sz="1400" b="1" dirty="0" smtClean="0">
                <a:latin typeface="Cambria" pitchFamily="18" charset="0"/>
                <a:ea typeface="Cambria" pitchFamily="18" charset="0"/>
              </a:rPr>
              <a:t>Rearing Goat Kids for Sale as whole</a:t>
            </a:r>
          </a:p>
          <a:p>
            <a:pPr marL="342900" indent="-342900">
              <a:buAutoNum type="arabicPeriod"/>
            </a:pPr>
            <a:r>
              <a:rPr lang="en-US" sz="1400" b="1" dirty="0" smtClean="0">
                <a:latin typeface="Cambria" pitchFamily="18" charset="0"/>
                <a:ea typeface="Cambria" pitchFamily="18" charset="0"/>
              </a:rPr>
              <a:t>Selling in Market</a:t>
            </a:r>
          </a:p>
          <a:p>
            <a:pPr marL="342900" indent="-342900">
              <a:buAutoNum type="arabicPeriod"/>
            </a:pPr>
            <a:r>
              <a:rPr lang="en-US" sz="1400" b="1" dirty="0" smtClean="0">
                <a:latin typeface="Cambria" pitchFamily="18" charset="0"/>
                <a:ea typeface="Cambria" pitchFamily="18" charset="0"/>
              </a:rPr>
              <a:t>Sales Proceeds directly to bank by buyers</a:t>
            </a:r>
          </a:p>
          <a:p>
            <a:pPr marL="342900" indent="-342900">
              <a:buAutoNum type="arabicPeriod"/>
            </a:pPr>
            <a:endParaRPr lang="en-US" sz="1400" b="1" dirty="0">
              <a:latin typeface="Cambria" pitchFamily="18" charset="0"/>
              <a:ea typeface="Cambria" pitchFamily="18" charset="0"/>
            </a:endParaRPr>
          </a:p>
        </p:txBody>
      </p:sp>
      <p:sp>
        <p:nvSpPr>
          <p:cNvPr id="65" name="TextBox 64"/>
          <p:cNvSpPr txBox="1"/>
          <p:nvPr/>
        </p:nvSpPr>
        <p:spPr>
          <a:xfrm>
            <a:off x="10846905" y="2321414"/>
            <a:ext cx="318052" cy="338554"/>
          </a:xfrm>
          <a:prstGeom prst="rect">
            <a:avLst/>
          </a:prstGeom>
          <a:noFill/>
        </p:spPr>
        <p:txBody>
          <a:bodyPr wrap="square" rtlCol="0">
            <a:spAutoFit/>
          </a:bodyPr>
          <a:lstStyle/>
          <a:p>
            <a:r>
              <a:rPr lang="en-US" sz="1600" b="1" dirty="0" smtClean="0">
                <a:latin typeface="Cambria" pitchFamily="18" charset="0"/>
                <a:ea typeface="Cambria" pitchFamily="18" charset="0"/>
              </a:rPr>
              <a:t>7</a:t>
            </a:r>
            <a:endParaRPr lang="en-US" sz="1600" b="1" dirty="0">
              <a:latin typeface="Cambria" pitchFamily="18" charset="0"/>
              <a:ea typeface="Cambria" pitchFamily="18" charset="0"/>
            </a:endParaRPr>
          </a:p>
        </p:txBody>
      </p:sp>
      <p:sp>
        <p:nvSpPr>
          <p:cNvPr id="66" name="Right Arrow 65"/>
          <p:cNvSpPr/>
          <p:nvPr/>
        </p:nvSpPr>
        <p:spPr>
          <a:xfrm rot="10800000">
            <a:off x="4664765" y="2616275"/>
            <a:ext cx="463835" cy="2782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AutoShape 4" descr="How to open a supermarket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rot="16200000">
            <a:off x="5065634" y="2499795"/>
            <a:ext cx="1262269" cy="584775"/>
          </a:xfrm>
          <a:prstGeom prst="rect">
            <a:avLst/>
          </a:prstGeom>
          <a:noFill/>
        </p:spPr>
        <p:txBody>
          <a:bodyPr wrap="square" rtlCol="0">
            <a:spAutoFit/>
          </a:bodyPr>
          <a:lstStyle/>
          <a:p>
            <a:r>
              <a:rPr lang="en-US" sz="1600" b="1" dirty="0" smtClean="0">
                <a:latin typeface="Cambria" pitchFamily="18" charset="0"/>
                <a:ea typeface="Cambria" pitchFamily="18" charset="0"/>
              </a:rPr>
              <a:t>Working capital</a:t>
            </a:r>
            <a:endParaRPr lang="en-US" sz="1600" b="1" dirty="0">
              <a:latin typeface="Cambria" pitchFamily="18" charset="0"/>
              <a:ea typeface="Cambria" pitchFamily="18" charset="0"/>
            </a:endParaRPr>
          </a:p>
        </p:txBody>
      </p:sp>
      <p:sp>
        <p:nvSpPr>
          <p:cNvPr id="26626" name="AutoShape 2" descr="High Performance Industrial Grade Grain Processing Plant at Best Price in  Indore | T. R. Master Engineer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28" name="AutoShape 4" descr="High Performance Industrial Grade Grain Processing Plant at Best Price in  Indore | T. R. Master Engineer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48" name="Straight Arrow Connector 47"/>
          <p:cNvCxnSpPr/>
          <p:nvPr/>
        </p:nvCxnSpPr>
        <p:spPr>
          <a:xfrm rot="5400000">
            <a:off x="4959626" y="1552787"/>
            <a:ext cx="477079" cy="1588"/>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0800000" flipV="1">
            <a:off x="5292587" y="1314248"/>
            <a:ext cx="909430" cy="960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8299559" y="3905939"/>
            <a:ext cx="1262270" cy="307777"/>
          </a:xfrm>
          <a:prstGeom prst="rect">
            <a:avLst/>
          </a:prstGeom>
          <a:noFill/>
        </p:spPr>
        <p:txBody>
          <a:bodyPr wrap="square" rtlCol="0">
            <a:spAutoFit/>
          </a:bodyPr>
          <a:lstStyle/>
          <a:p>
            <a:pPr algn="ctr"/>
            <a:r>
              <a:rPr lang="en-US" sz="1400" b="1" dirty="0" smtClean="0">
                <a:latin typeface="Cambria" pitchFamily="18" charset="0"/>
                <a:ea typeface="Cambria" pitchFamily="18" charset="0"/>
              </a:rPr>
              <a:t>     Meat</a:t>
            </a:r>
            <a:endParaRPr lang="en-US" sz="1400" b="1" dirty="0">
              <a:latin typeface="Cambria" pitchFamily="18" charset="0"/>
              <a:ea typeface="Cambria" pitchFamily="18" charset="0"/>
            </a:endParaRPr>
          </a:p>
        </p:txBody>
      </p:sp>
      <p:sp>
        <p:nvSpPr>
          <p:cNvPr id="2" name="AutoShape 4" descr="Processing Differences Between Common Dairy Products | Bl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8" name="TextBox 67"/>
          <p:cNvSpPr txBox="1"/>
          <p:nvPr/>
        </p:nvSpPr>
        <p:spPr>
          <a:xfrm>
            <a:off x="4353339" y="1016075"/>
            <a:ext cx="1878495" cy="307777"/>
          </a:xfrm>
          <a:prstGeom prst="rect">
            <a:avLst/>
          </a:prstGeom>
          <a:noFill/>
          <a:ln>
            <a:noFill/>
          </a:ln>
        </p:spPr>
        <p:txBody>
          <a:bodyPr wrap="square" rtlCol="0">
            <a:spAutoFit/>
          </a:bodyPr>
          <a:lstStyle/>
          <a:p>
            <a:r>
              <a:rPr lang="en-US" sz="1400" b="1" dirty="0" smtClean="0">
                <a:latin typeface="Cambria" pitchFamily="18" charset="0"/>
                <a:ea typeface="Cambria" pitchFamily="18" charset="0"/>
              </a:rPr>
              <a:t>Back Ended Subsidy</a:t>
            </a:r>
            <a:endParaRPr lang="en-US" sz="1400" b="1" dirty="0">
              <a:latin typeface="Cambria" pitchFamily="18" charset="0"/>
              <a:ea typeface="Cambria" pitchFamily="18" charset="0"/>
            </a:endParaRPr>
          </a:p>
        </p:txBody>
      </p:sp>
      <p:pic>
        <p:nvPicPr>
          <p:cNvPr id="33794" name="Picture 2"/>
          <p:cNvPicPr>
            <a:picLocks noChangeAspect="1" noChangeArrowheads="1"/>
          </p:cNvPicPr>
          <p:nvPr/>
        </p:nvPicPr>
        <p:blipFill>
          <a:blip r:embed="rId2"/>
          <a:srcRect/>
          <a:stretch>
            <a:fillRect/>
          </a:stretch>
        </p:blipFill>
        <p:spPr bwMode="auto">
          <a:xfrm>
            <a:off x="7128636" y="3451576"/>
            <a:ext cx="1498872" cy="1122707"/>
          </a:xfrm>
          <a:prstGeom prst="rect">
            <a:avLst/>
          </a:prstGeom>
          <a:noFill/>
          <a:ln w="9525">
            <a:noFill/>
            <a:miter lim="800000"/>
            <a:headEnd/>
            <a:tailEnd/>
          </a:ln>
          <a:effectLst/>
        </p:spPr>
      </p:pic>
      <p:pic>
        <p:nvPicPr>
          <p:cNvPr id="33797" name="Picture 5"/>
          <p:cNvPicPr>
            <a:picLocks noChangeAspect="1" noChangeArrowheads="1"/>
          </p:cNvPicPr>
          <p:nvPr/>
        </p:nvPicPr>
        <p:blipFill>
          <a:blip r:embed="rId3"/>
          <a:srcRect b="7133"/>
          <a:stretch>
            <a:fillRect/>
          </a:stretch>
        </p:blipFill>
        <p:spPr bwMode="auto">
          <a:xfrm>
            <a:off x="9581322" y="3156508"/>
            <a:ext cx="1987826" cy="1387958"/>
          </a:xfrm>
          <a:prstGeom prst="rect">
            <a:avLst/>
          </a:prstGeom>
          <a:noFill/>
          <a:ln w="9525">
            <a:noFill/>
            <a:miter lim="800000"/>
            <a:headEnd/>
            <a:tailEnd/>
          </a:ln>
          <a:effectLst/>
        </p:spPr>
      </p:pic>
      <p:sp>
        <p:nvSpPr>
          <p:cNvPr id="55" name="TextBox 54"/>
          <p:cNvSpPr txBox="1"/>
          <p:nvPr/>
        </p:nvSpPr>
        <p:spPr>
          <a:xfrm>
            <a:off x="3113113" y="194014"/>
            <a:ext cx="5972837" cy="369332"/>
          </a:xfrm>
          <a:prstGeom prst="rect">
            <a:avLst/>
          </a:prstGeom>
          <a:solidFill>
            <a:schemeClr val="accent1">
              <a:lumMod val="20000"/>
              <a:lumOff val="80000"/>
            </a:schemeClr>
          </a:solidFill>
        </p:spPr>
        <p:txBody>
          <a:bodyPr wrap="square" rtlCol="0">
            <a:spAutoFit/>
          </a:bodyPr>
          <a:lstStyle/>
          <a:p>
            <a:pPr algn="ctr"/>
            <a:r>
              <a:rPr lang="en-US" b="1" dirty="0" smtClean="0">
                <a:latin typeface="Cambria" pitchFamily="18" charset="0"/>
                <a:ea typeface="Cambria" pitchFamily="18" charset="0"/>
              </a:rPr>
              <a:t>Funding to FPO</a:t>
            </a:r>
            <a:endParaRPr lang="en-US" b="1" dirty="0">
              <a:latin typeface="Cambria" pitchFamily="18" charset="0"/>
              <a:ea typeface="Cambria" pitchFamily="18" charset="0"/>
            </a:endParaRPr>
          </a:p>
        </p:txBody>
      </p:sp>
      <p:sp>
        <p:nvSpPr>
          <p:cNvPr id="69" name="TextBox 68"/>
          <p:cNvSpPr txBox="1"/>
          <p:nvPr/>
        </p:nvSpPr>
        <p:spPr>
          <a:xfrm>
            <a:off x="6615254" y="5393129"/>
            <a:ext cx="2941983" cy="1169551"/>
          </a:xfrm>
          <a:prstGeom prst="rect">
            <a:avLst/>
          </a:prstGeom>
          <a:noFill/>
        </p:spPr>
        <p:txBody>
          <a:bodyPr wrap="square" rtlCol="0">
            <a:spAutoFit/>
          </a:bodyPr>
          <a:lstStyle/>
          <a:p>
            <a:r>
              <a:rPr lang="en-US" sz="1400" b="1" dirty="0" smtClean="0">
                <a:solidFill>
                  <a:srgbClr val="C00000"/>
                </a:solidFill>
                <a:latin typeface="Cambria" pitchFamily="18" charset="0"/>
                <a:ea typeface="Cambria" pitchFamily="18" charset="0"/>
              </a:rPr>
              <a:t>SECURITY OF THE LOAN:</a:t>
            </a:r>
          </a:p>
          <a:p>
            <a:pPr marL="342900" indent="-342900">
              <a:buAutoNum type="arabicPeriod"/>
            </a:pPr>
            <a:r>
              <a:rPr lang="en-US" sz="1400" b="1" dirty="0" smtClean="0">
                <a:latin typeface="Cambria" pitchFamily="18" charset="0"/>
                <a:ea typeface="Cambria" pitchFamily="18" charset="0"/>
              </a:rPr>
              <a:t>Business Security</a:t>
            </a:r>
          </a:p>
          <a:p>
            <a:pPr marL="342900" indent="-342900">
              <a:buAutoNum type="arabicPeriod"/>
            </a:pPr>
            <a:r>
              <a:rPr lang="en-US" sz="1400" b="1" dirty="0" smtClean="0">
                <a:latin typeface="Cambria" pitchFamily="18" charset="0"/>
                <a:ea typeface="Cambria" pitchFamily="18" charset="0"/>
              </a:rPr>
              <a:t>Primary Security</a:t>
            </a:r>
          </a:p>
          <a:p>
            <a:pPr marL="342900" indent="-342900">
              <a:buAutoNum type="arabicPeriod"/>
            </a:pPr>
            <a:r>
              <a:rPr lang="en-US" sz="1400" b="1" dirty="0" smtClean="0">
                <a:latin typeface="Cambria" pitchFamily="18" charset="0"/>
                <a:ea typeface="Cambria" pitchFamily="18" charset="0"/>
              </a:rPr>
              <a:t>CGTMSE  up to Rs. 200 Lakhs</a:t>
            </a:r>
          </a:p>
          <a:p>
            <a:pPr marL="342900" indent="-342900"/>
            <a:r>
              <a:rPr lang="en-US" sz="1400" b="1" dirty="0" smtClean="0">
                <a:latin typeface="Cambria" pitchFamily="18" charset="0"/>
                <a:ea typeface="Cambria" pitchFamily="18" charset="0"/>
              </a:rPr>
              <a:t>        </a:t>
            </a:r>
            <a:r>
              <a:rPr lang="en-US" sz="1200" b="1" dirty="0" smtClean="0">
                <a:latin typeface="Cambria" pitchFamily="18" charset="0"/>
                <a:ea typeface="Cambria" pitchFamily="18" charset="0"/>
              </a:rPr>
              <a:t>(Wherever  applicable)</a:t>
            </a:r>
            <a:endParaRPr lang="en-US" sz="1200" b="1" dirty="0">
              <a:latin typeface="Cambria" pitchFamily="18" charset="0"/>
              <a:ea typeface="Cambria" pitchFamily="18" charset="0"/>
            </a:endParaRPr>
          </a:p>
        </p:txBody>
      </p:sp>
      <p:sp>
        <p:nvSpPr>
          <p:cNvPr id="70" name="TextBox 69"/>
          <p:cNvSpPr txBox="1"/>
          <p:nvPr/>
        </p:nvSpPr>
        <p:spPr>
          <a:xfrm>
            <a:off x="6231834" y="1128622"/>
            <a:ext cx="798718" cy="369332"/>
          </a:xfrm>
          <a:prstGeom prst="rect">
            <a:avLst/>
          </a:prstGeom>
          <a:solidFill>
            <a:schemeClr val="accent6"/>
          </a:solidFill>
          <a:ln w="38100">
            <a:solidFill>
              <a:srgbClr val="00B050"/>
            </a:solidFill>
          </a:ln>
        </p:spPr>
        <p:txBody>
          <a:bodyPr wrap="square" rtlCol="0">
            <a:spAutoFit/>
          </a:bodyPr>
          <a:lstStyle/>
          <a:p>
            <a:pPr algn="ctr"/>
            <a:r>
              <a:rPr lang="en-US" b="1" dirty="0" smtClean="0">
                <a:solidFill>
                  <a:schemeClr val="bg1"/>
                </a:solidFill>
                <a:latin typeface="Cambria" pitchFamily="18" charset="0"/>
                <a:ea typeface="Cambria" pitchFamily="18" charset="0"/>
              </a:rPr>
              <a:t>FPO</a:t>
            </a:r>
            <a:endParaRPr lang="en-US" b="1" dirty="0">
              <a:solidFill>
                <a:schemeClr val="bg1"/>
              </a:solidFill>
              <a:latin typeface="Cambria" pitchFamily="18" charset="0"/>
              <a:ea typeface="Cambria" pitchFamily="18" charset="0"/>
            </a:endParaRPr>
          </a:p>
        </p:txBody>
      </p:sp>
    </p:spTree>
    <p:extLst>
      <p:ext uri="{BB962C8B-B14F-4D97-AF65-F5344CB8AC3E}">
        <p14:creationId xmlns:p14="http://schemas.microsoft.com/office/powerpoint/2010/main" val="3718129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68346" y="1133053"/>
            <a:ext cx="1073426" cy="369332"/>
          </a:xfrm>
          <a:prstGeom prst="rect">
            <a:avLst/>
          </a:prstGeom>
          <a:solidFill>
            <a:srgbClr val="FFC000"/>
          </a:solidFill>
          <a:ln w="28575">
            <a:solidFill>
              <a:srgbClr val="FFC000"/>
            </a:solidFill>
          </a:ln>
        </p:spPr>
        <p:txBody>
          <a:bodyPr wrap="square" rtlCol="0">
            <a:spAutoFit/>
          </a:bodyPr>
          <a:lstStyle/>
          <a:p>
            <a:pPr algn="ctr"/>
            <a:r>
              <a:rPr lang="en-US" b="1" dirty="0" smtClean="0">
                <a:latin typeface="Cambria" pitchFamily="18" charset="0"/>
                <a:ea typeface="Cambria" pitchFamily="18" charset="0"/>
              </a:rPr>
              <a:t>BANK</a:t>
            </a:r>
            <a:endParaRPr lang="en-US" b="1" dirty="0">
              <a:latin typeface="Cambria" pitchFamily="18" charset="0"/>
              <a:ea typeface="Cambria" pitchFamily="18" charset="0"/>
            </a:endParaRPr>
          </a:p>
        </p:txBody>
      </p:sp>
      <p:sp>
        <p:nvSpPr>
          <p:cNvPr id="5" name="Hexagon 4"/>
          <p:cNvSpPr/>
          <p:nvPr/>
        </p:nvSpPr>
        <p:spPr>
          <a:xfrm>
            <a:off x="2285982" y="2703438"/>
            <a:ext cx="1848679" cy="1530626"/>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81712" y="2872401"/>
            <a:ext cx="467139" cy="307777"/>
          </a:xfrm>
          <a:prstGeom prst="rect">
            <a:avLst/>
          </a:prstGeom>
          <a:noFill/>
          <a:ln w="19050">
            <a:solidFill>
              <a:schemeClr val="tx1"/>
            </a:solidFill>
          </a:ln>
        </p:spPr>
        <p:txBody>
          <a:bodyPr wrap="square" rtlCol="0">
            <a:spAutoFit/>
          </a:bodyPr>
          <a:lstStyle/>
          <a:p>
            <a:r>
              <a:rPr lang="en-US" sz="1400" b="1" dirty="0" smtClean="0">
                <a:solidFill>
                  <a:srgbClr val="FFFF00"/>
                </a:solidFill>
              </a:rPr>
              <a:t>FIG</a:t>
            </a:r>
            <a:endParaRPr lang="en-US" sz="1400" b="1" dirty="0">
              <a:solidFill>
                <a:srgbClr val="FFFF00"/>
              </a:solidFill>
            </a:endParaRPr>
          </a:p>
        </p:txBody>
      </p:sp>
      <p:sp>
        <p:nvSpPr>
          <p:cNvPr id="7" name="TextBox 6"/>
          <p:cNvSpPr txBox="1"/>
          <p:nvPr/>
        </p:nvSpPr>
        <p:spPr>
          <a:xfrm>
            <a:off x="2438373" y="3322975"/>
            <a:ext cx="467139" cy="307777"/>
          </a:xfrm>
          <a:prstGeom prst="rect">
            <a:avLst/>
          </a:prstGeom>
          <a:noFill/>
          <a:ln w="19050">
            <a:solidFill>
              <a:schemeClr val="tx1"/>
            </a:solidFill>
          </a:ln>
        </p:spPr>
        <p:txBody>
          <a:bodyPr wrap="square" rtlCol="0">
            <a:spAutoFit/>
          </a:bodyPr>
          <a:lstStyle/>
          <a:p>
            <a:r>
              <a:rPr lang="en-US" sz="1400" b="1" dirty="0" smtClean="0">
                <a:solidFill>
                  <a:srgbClr val="FFFF00"/>
                </a:solidFill>
              </a:rPr>
              <a:t>FIG</a:t>
            </a:r>
            <a:endParaRPr lang="en-US" sz="1400" b="1" dirty="0">
              <a:solidFill>
                <a:srgbClr val="FFFF00"/>
              </a:solidFill>
            </a:endParaRPr>
          </a:p>
        </p:txBody>
      </p:sp>
      <p:sp>
        <p:nvSpPr>
          <p:cNvPr id="8" name="TextBox 7"/>
          <p:cNvSpPr txBox="1"/>
          <p:nvPr/>
        </p:nvSpPr>
        <p:spPr>
          <a:xfrm>
            <a:off x="3531672" y="3322971"/>
            <a:ext cx="467139" cy="307777"/>
          </a:xfrm>
          <a:prstGeom prst="rect">
            <a:avLst/>
          </a:prstGeom>
          <a:noFill/>
          <a:ln w="19050">
            <a:solidFill>
              <a:schemeClr val="tx1"/>
            </a:solidFill>
          </a:ln>
        </p:spPr>
        <p:txBody>
          <a:bodyPr wrap="square" rtlCol="0">
            <a:spAutoFit/>
          </a:bodyPr>
          <a:lstStyle/>
          <a:p>
            <a:r>
              <a:rPr lang="en-US" sz="1400" b="1" dirty="0" smtClean="0">
                <a:solidFill>
                  <a:srgbClr val="FFFF00"/>
                </a:solidFill>
              </a:rPr>
              <a:t>FIG</a:t>
            </a:r>
            <a:endParaRPr lang="en-US" sz="1400" b="1" dirty="0">
              <a:solidFill>
                <a:srgbClr val="FFFF00"/>
              </a:solidFill>
            </a:endParaRPr>
          </a:p>
        </p:txBody>
      </p:sp>
      <p:sp>
        <p:nvSpPr>
          <p:cNvPr id="9" name="TextBox 8"/>
          <p:cNvSpPr txBox="1"/>
          <p:nvPr/>
        </p:nvSpPr>
        <p:spPr>
          <a:xfrm>
            <a:off x="2985027" y="3809982"/>
            <a:ext cx="467139" cy="307777"/>
          </a:xfrm>
          <a:prstGeom prst="rect">
            <a:avLst/>
          </a:prstGeom>
          <a:noFill/>
          <a:ln w="19050">
            <a:solidFill>
              <a:schemeClr val="tx1"/>
            </a:solidFill>
          </a:ln>
        </p:spPr>
        <p:txBody>
          <a:bodyPr wrap="square" rtlCol="0">
            <a:spAutoFit/>
          </a:bodyPr>
          <a:lstStyle/>
          <a:p>
            <a:r>
              <a:rPr lang="en-US" sz="1400" b="1" dirty="0" smtClean="0">
                <a:solidFill>
                  <a:srgbClr val="FFFF00"/>
                </a:solidFill>
              </a:rPr>
              <a:t>FIG</a:t>
            </a:r>
            <a:endParaRPr lang="en-US" sz="1400" b="1" dirty="0">
              <a:solidFill>
                <a:srgbClr val="FFFF00"/>
              </a:solidFill>
            </a:endParaRPr>
          </a:p>
        </p:txBody>
      </p:sp>
      <p:sp>
        <p:nvSpPr>
          <p:cNvPr id="10" name="TextBox 9"/>
          <p:cNvSpPr txBox="1"/>
          <p:nvPr/>
        </p:nvSpPr>
        <p:spPr>
          <a:xfrm>
            <a:off x="2985027" y="3322971"/>
            <a:ext cx="467139" cy="307777"/>
          </a:xfrm>
          <a:prstGeom prst="rect">
            <a:avLst/>
          </a:prstGeom>
          <a:noFill/>
          <a:ln w="19050">
            <a:solidFill>
              <a:schemeClr val="tx1"/>
            </a:solidFill>
          </a:ln>
        </p:spPr>
        <p:txBody>
          <a:bodyPr wrap="square" rtlCol="0">
            <a:spAutoFit/>
          </a:bodyPr>
          <a:lstStyle/>
          <a:p>
            <a:r>
              <a:rPr lang="en-US" sz="1400" b="1" dirty="0" smtClean="0">
                <a:solidFill>
                  <a:srgbClr val="FFFF00"/>
                </a:solidFill>
              </a:rPr>
              <a:t>FIG</a:t>
            </a:r>
            <a:endParaRPr lang="en-US" sz="1400" b="1" dirty="0">
              <a:solidFill>
                <a:srgbClr val="FFFF00"/>
              </a:solidFill>
            </a:endParaRPr>
          </a:p>
        </p:txBody>
      </p:sp>
      <p:sp>
        <p:nvSpPr>
          <p:cNvPr id="11" name="Rounded Rectangle 10"/>
          <p:cNvSpPr/>
          <p:nvPr/>
        </p:nvSpPr>
        <p:spPr>
          <a:xfrm>
            <a:off x="5138530" y="3130818"/>
            <a:ext cx="1242392"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227983" y="3269966"/>
            <a:ext cx="1063487" cy="369332"/>
          </a:xfrm>
          <a:prstGeom prst="rect">
            <a:avLst/>
          </a:prstGeom>
          <a:noFill/>
        </p:spPr>
        <p:txBody>
          <a:bodyPr wrap="square" rtlCol="0">
            <a:spAutoFit/>
          </a:bodyPr>
          <a:lstStyle/>
          <a:p>
            <a:pPr algn="ctr"/>
            <a:r>
              <a:rPr lang="en-US" b="1" dirty="0" smtClean="0">
                <a:solidFill>
                  <a:schemeClr val="bg1"/>
                </a:solidFill>
                <a:latin typeface="Cambria" pitchFamily="18" charset="0"/>
                <a:ea typeface="Cambria" pitchFamily="18" charset="0"/>
              </a:rPr>
              <a:t>FPC</a:t>
            </a:r>
            <a:endParaRPr lang="en-US" b="1" dirty="0">
              <a:solidFill>
                <a:schemeClr val="bg1"/>
              </a:solidFill>
              <a:latin typeface="Cambria" pitchFamily="18" charset="0"/>
              <a:ea typeface="Cambria" pitchFamily="18" charset="0"/>
            </a:endParaRPr>
          </a:p>
        </p:txBody>
      </p:sp>
      <p:sp>
        <p:nvSpPr>
          <p:cNvPr id="14" name="Snip Diagonal Corner Rectangle 13"/>
          <p:cNvSpPr/>
          <p:nvPr/>
        </p:nvSpPr>
        <p:spPr>
          <a:xfrm>
            <a:off x="7458170" y="3130818"/>
            <a:ext cx="1232450" cy="655983"/>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525703" y="3298163"/>
            <a:ext cx="1182756" cy="369332"/>
          </a:xfrm>
          <a:prstGeom prst="rect">
            <a:avLst/>
          </a:prstGeom>
          <a:noFill/>
        </p:spPr>
        <p:txBody>
          <a:bodyPr wrap="square" rtlCol="0">
            <a:spAutoFit/>
          </a:bodyPr>
          <a:lstStyle/>
          <a:p>
            <a:r>
              <a:rPr lang="en-US" b="1" dirty="0" smtClean="0">
                <a:latin typeface="Cambria" pitchFamily="18" charset="0"/>
                <a:ea typeface="Cambria" pitchFamily="18" charset="0"/>
              </a:rPr>
              <a:t>MARKET</a:t>
            </a:r>
            <a:endParaRPr lang="en-US" b="1" dirty="0">
              <a:latin typeface="Cambria" pitchFamily="18" charset="0"/>
              <a:ea typeface="Cambria" pitchFamily="18" charset="0"/>
            </a:endParaRPr>
          </a:p>
        </p:txBody>
      </p:sp>
      <p:sp>
        <p:nvSpPr>
          <p:cNvPr id="16" name="Oval 15"/>
          <p:cNvSpPr/>
          <p:nvPr/>
        </p:nvSpPr>
        <p:spPr>
          <a:xfrm>
            <a:off x="2115502" y="2335687"/>
            <a:ext cx="2375452" cy="2236305"/>
          </a:xfrm>
          <a:prstGeom prst="ellipse">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48070" y="4522300"/>
            <a:ext cx="2623930" cy="369332"/>
          </a:xfrm>
          <a:prstGeom prst="rect">
            <a:avLst/>
          </a:prstGeom>
          <a:noFill/>
        </p:spPr>
        <p:txBody>
          <a:bodyPr wrap="square" rtlCol="0">
            <a:spAutoFit/>
          </a:bodyPr>
          <a:lstStyle/>
          <a:p>
            <a:pPr algn="ctr"/>
            <a:r>
              <a:rPr lang="en-US" b="1" dirty="0" smtClean="0">
                <a:latin typeface="Cambria" pitchFamily="18" charset="0"/>
                <a:ea typeface="Cambria" pitchFamily="18" charset="0"/>
              </a:rPr>
              <a:t>Backward integration</a:t>
            </a:r>
            <a:endParaRPr lang="en-US" b="1" dirty="0">
              <a:latin typeface="Cambria" pitchFamily="18" charset="0"/>
              <a:ea typeface="Cambria" pitchFamily="18" charset="0"/>
            </a:endParaRPr>
          </a:p>
        </p:txBody>
      </p:sp>
      <p:sp>
        <p:nvSpPr>
          <p:cNvPr id="18" name="Oval 17"/>
          <p:cNvSpPr/>
          <p:nvPr/>
        </p:nvSpPr>
        <p:spPr>
          <a:xfrm>
            <a:off x="6993770" y="2350598"/>
            <a:ext cx="1958009" cy="2236305"/>
          </a:xfrm>
          <a:prstGeom prst="ellipse">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732231" y="4636601"/>
            <a:ext cx="2623930" cy="369332"/>
          </a:xfrm>
          <a:prstGeom prst="rect">
            <a:avLst/>
          </a:prstGeom>
          <a:noFill/>
        </p:spPr>
        <p:txBody>
          <a:bodyPr wrap="square" rtlCol="0">
            <a:spAutoFit/>
          </a:bodyPr>
          <a:lstStyle/>
          <a:p>
            <a:pPr algn="ctr"/>
            <a:r>
              <a:rPr lang="en-US" b="1" dirty="0" smtClean="0">
                <a:latin typeface="Cambria" pitchFamily="18" charset="0"/>
                <a:ea typeface="Cambria" pitchFamily="18" charset="0"/>
              </a:rPr>
              <a:t>Forward integration</a:t>
            </a:r>
            <a:endParaRPr lang="en-US" b="1" dirty="0">
              <a:latin typeface="Cambria" pitchFamily="18" charset="0"/>
              <a:ea typeface="Cambria" pitchFamily="18" charset="0"/>
            </a:endParaRPr>
          </a:p>
        </p:txBody>
      </p:sp>
      <p:sp>
        <p:nvSpPr>
          <p:cNvPr id="21" name="Plaque 20"/>
          <p:cNvSpPr/>
          <p:nvPr/>
        </p:nvSpPr>
        <p:spPr>
          <a:xfrm>
            <a:off x="5178287" y="5208096"/>
            <a:ext cx="1659835" cy="1023731"/>
          </a:xfrm>
          <a:prstGeom prst="plaqu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198165" y="5257795"/>
            <a:ext cx="1540565" cy="923330"/>
          </a:xfrm>
          <a:prstGeom prst="rect">
            <a:avLst/>
          </a:prstGeom>
          <a:noFill/>
        </p:spPr>
        <p:txBody>
          <a:bodyPr wrap="square" rtlCol="0">
            <a:spAutoFit/>
          </a:bodyPr>
          <a:lstStyle/>
          <a:p>
            <a:pPr algn="ctr"/>
            <a:r>
              <a:rPr lang="en-US" b="1" dirty="0" smtClean="0">
                <a:latin typeface="Cambria" pitchFamily="18" charset="0"/>
                <a:ea typeface="Cambria" pitchFamily="18" charset="0"/>
              </a:rPr>
              <a:t>Professional Service Providers</a:t>
            </a:r>
            <a:endParaRPr lang="en-US" b="1" dirty="0">
              <a:latin typeface="Cambria" pitchFamily="18" charset="0"/>
              <a:ea typeface="Cambria" pitchFamily="18" charset="0"/>
            </a:endParaRPr>
          </a:p>
        </p:txBody>
      </p:sp>
      <p:cxnSp>
        <p:nvCxnSpPr>
          <p:cNvPr id="24" name="Straight Arrow Connector 23"/>
          <p:cNvCxnSpPr/>
          <p:nvPr/>
        </p:nvCxnSpPr>
        <p:spPr>
          <a:xfrm rot="16200000" flipV="1">
            <a:off x="5456583" y="2295932"/>
            <a:ext cx="1610139" cy="1987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241775" y="2126966"/>
            <a:ext cx="536713" cy="369332"/>
          </a:xfrm>
          <a:prstGeom prst="rect">
            <a:avLst/>
          </a:prstGeom>
          <a:noFill/>
        </p:spPr>
        <p:txBody>
          <a:bodyPr wrap="square" rtlCol="0">
            <a:spAutoFit/>
          </a:bodyPr>
          <a:lstStyle/>
          <a:p>
            <a:r>
              <a:rPr lang="en-US" b="1" dirty="0" smtClean="0">
                <a:latin typeface="Cambria" pitchFamily="18" charset="0"/>
                <a:ea typeface="Cambria" pitchFamily="18" charset="0"/>
              </a:rPr>
              <a:t>1</a:t>
            </a:r>
            <a:endParaRPr lang="en-US" b="1" dirty="0">
              <a:latin typeface="Cambria" pitchFamily="18" charset="0"/>
              <a:ea typeface="Cambria" pitchFamily="18" charset="0"/>
            </a:endParaRPr>
          </a:p>
        </p:txBody>
      </p:sp>
      <p:pic>
        <p:nvPicPr>
          <p:cNvPr id="26" name="Picture 25"/>
          <p:cNvPicPr>
            <a:picLocks noChangeAspect="1" noChangeArrowheads="1"/>
          </p:cNvPicPr>
          <p:nvPr/>
        </p:nvPicPr>
        <p:blipFill>
          <a:blip r:embed="rId2" cstate="print"/>
          <a:srcRect/>
          <a:stretch>
            <a:fillRect/>
          </a:stretch>
        </p:blipFill>
        <p:spPr bwMode="auto">
          <a:xfrm>
            <a:off x="5387836" y="2154299"/>
            <a:ext cx="800101" cy="342899"/>
          </a:xfrm>
          <a:prstGeom prst="rect">
            <a:avLst/>
          </a:prstGeom>
          <a:noFill/>
          <a:ln w="1">
            <a:noFill/>
            <a:miter lim="800000"/>
            <a:headEnd/>
            <a:tailEnd type="none" w="med" len="med"/>
          </a:ln>
          <a:effectLst/>
        </p:spPr>
      </p:pic>
      <p:cxnSp>
        <p:nvCxnSpPr>
          <p:cNvPr id="28" name="Straight Arrow Connector 27"/>
          <p:cNvCxnSpPr>
            <a:stCxn id="26" idx="2"/>
          </p:cNvCxnSpPr>
          <p:nvPr/>
        </p:nvCxnSpPr>
        <p:spPr>
          <a:xfrm rot="16200000" flipH="1">
            <a:off x="5534025" y="2751060"/>
            <a:ext cx="524293" cy="165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777948" y="1891739"/>
            <a:ext cx="536713" cy="369332"/>
          </a:xfrm>
          <a:prstGeom prst="rect">
            <a:avLst/>
          </a:prstGeom>
          <a:noFill/>
        </p:spPr>
        <p:txBody>
          <a:bodyPr wrap="square" rtlCol="0">
            <a:spAutoFit/>
          </a:bodyPr>
          <a:lstStyle/>
          <a:p>
            <a:r>
              <a:rPr lang="en-US" b="1" dirty="0" smtClean="0">
                <a:latin typeface="Cambria" pitchFamily="18" charset="0"/>
                <a:ea typeface="Cambria" pitchFamily="18" charset="0"/>
              </a:rPr>
              <a:t>2</a:t>
            </a:r>
            <a:endParaRPr lang="en-US" b="1" dirty="0">
              <a:latin typeface="Cambria" pitchFamily="18" charset="0"/>
              <a:ea typeface="Cambria" pitchFamily="18" charset="0"/>
            </a:endParaRPr>
          </a:p>
        </p:txBody>
      </p:sp>
      <p:cxnSp>
        <p:nvCxnSpPr>
          <p:cNvPr id="32" name="Straight Connector 31"/>
          <p:cNvCxnSpPr>
            <a:endCxn id="26" idx="0"/>
          </p:cNvCxnSpPr>
          <p:nvPr/>
        </p:nvCxnSpPr>
        <p:spPr>
          <a:xfrm rot="5400000">
            <a:off x="5494272" y="1854054"/>
            <a:ext cx="593861" cy="66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Flowchart: Data 39"/>
          <p:cNvSpPr/>
          <p:nvPr/>
        </p:nvSpPr>
        <p:spPr>
          <a:xfrm>
            <a:off x="3319670" y="1192688"/>
            <a:ext cx="1331843" cy="675860"/>
          </a:xfrm>
          <a:prstGeom prst="flowChartInputOutpu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448878" y="1302018"/>
            <a:ext cx="1073426" cy="369332"/>
          </a:xfrm>
          <a:prstGeom prst="rect">
            <a:avLst/>
          </a:prstGeom>
          <a:noFill/>
        </p:spPr>
        <p:txBody>
          <a:bodyPr wrap="square" rtlCol="0">
            <a:spAutoFit/>
          </a:bodyPr>
          <a:lstStyle/>
          <a:p>
            <a:r>
              <a:rPr lang="en-US" b="1" dirty="0" smtClean="0">
                <a:latin typeface="Cambria" pitchFamily="18" charset="0"/>
                <a:ea typeface="Cambria" pitchFamily="18" charset="0"/>
              </a:rPr>
              <a:t>Vendors</a:t>
            </a:r>
            <a:endParaRPr lang="en-US" b="1" dirty="0">
              <a:latin typeface="Cambria" pitchFamily="18" charset="0"/>
              <a:ea typeface="Cambria" pitchFamily="18" charset="0"/>
            </a:endParaRPr>
          </a:p>
        </p:txBody>
      </p:sp>
      <p:cxnSp>
        <p:nvCxnSpPr>
          <p:cNvPr id="43" name="Straight Arrow Connector 42"/>
          <p:cNvCxnSpPr>
            <a:stCxn id="11" idx="0"/>
            <a:endCxn id="41" idx="3"/>
          </p:cNvCxnSpPr>
          <p:nvPr/>
        </p:nvCxnSpPr>
        <p:spPr>
          <a:xfrm rot="16200000" flipV="1">
            <a:off x="4318948" y="1690040"/>
            <a:ext cx="1644134" cy="1237422"/>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6200000" flipH="1">
            <a:off x="4268857" y="1863578"/>
            <a:ext cx="1451113" cy="1083366"/>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962940" y="1921557"/>
            <a:ext cx="536713" cy="369332"/>
          </a:xfrm>
          <a:prstGeom prst="rect">
            <a:avLst/>
          </a:prstGeom>
          <a:noFill/>
        </p:spPr>
        <p:txBody>
          <a:bodyPr wrap="square" rtlCol="0">
            <a:spAutoFit/>
          </a:bodyPr>
          <a:lstStyle/>
          <a:p>
            <a:r>
              <a:rPr lang="en-US" b="1" dirty="0" smtClean="0">
                <a:latin typeface="Cambria" pitchFamily="18" charset="0"/>
                <a:ea typeface="Cambria" pitchFamily="18" charset="0"/>
              </a:rPr>
              <a:t>3</a:t>
            </a:r>
            <a:endParaRPr lang="en-US" b="1" dirty="0">
              <a:latin typeface="Cambria" pitchFamily="18" charset="0"/>
              <a:ea typeface="Cambria" pitchFamily="18" charset="0"/>
            </a:endParaRPr>
          </a:p>
        </p:txBody>
      </p:sp>
      <p:sp>
        <p:nvSpPr>
          <p:cNvPr id="49" name="TextBox 48"/>
          <p:cNvSpPr txBox="1"/>
          <p:nvPr/>
        </p:nvSpPr>
        <p:spPr>
          <a:xfrm>
            <a:off x="4664766" y="2269427"/>
            <a:ext cx="536713" cy="369332"/>
          </a:xfrm>
          <a:prstGeom prst="rect">
            <a:avLst/>
          </a:prstGeom>
          <a:noFill/>
        </p:spPr>
        <p:txBody>
          <a:bodyPr wrap="square" rtlCol="0">
            <a:spAutoFit/>
          </a:bodyPr>
          <a:lstStyle/>
          <a:p>
            <a:r>
              <a:rPr lang="en-US" b="1" dirty="0" smtClean="0">
                <a:latin typeface="Cambria" pitchFamily="18" charset="0"/>
                <a:ea typeface="Cambria" pitchFamily="18" charset="0"/>
              </a:rPr>
              <a:t>4</a:t>
            </a:r>
            <a:endParaRPr lang="en-US" b="1" dirty="0">
              <a:latin typeface="Cambria" pitchFamily="18" charset="0"/>
              <a:ea typeface="Cambria" pitchFamily="18" charset="0"/>
            </a:endParaRPr>
          </a:p>
        </p:txBody>
      </p:sp>
      <p:sp>
        <p:nvSpPr>
          <p:cNvPr id="50" name="TextBox 49"/>
          <p:cNvSpPr txBox="1"/>
          <p:nvPr/>
        </p:nvSpPr>
        <p:spPr>
          <a:xfrm>
            <a:off x="4565374" y="3362731"/>
            <a:ext cx="536713" cy="369332"/>
          </a:xfrm>
          <a:prstGeom prst="rect">
            <a:avLst/>
          </a:prstGeom>
          <a:noFill/>
        </p:spPr>
        <p:txBody>
          <a:bodyPr wrap="square" rtlCol="0">
            <a:spAutoFit/>
          </a:bodyPr>
          <a:lstStyle/>
          <a:p>
            <a:r>
              <a:rPr lang="en-US" b="1" dirty="0" smtClean="0">
                <a:latin typeface="Cambria" pitchFamily="18" charset="0"/>
                <a:ea typeface="Cambria" pitchFamily="18" charset="0"/>
              </a:rPr>
              <a:t>5</a:t>
            </a:r>
            <a:endParaRPr lang="en-US" b="1" dirty="0">
              <a:latin typeface="Cambria" pitchFamily="18" charset="0"/>
              <a:ea typeface="Cambria" pitchFamily="18" charset="0"/>
            </a:endParaRPr>
          </a:p>
        </p:txBody>
      </p:sp>
      <p:cxnSp>
        <p:nvCxnSpPr>
          <p:cNvPr id="52" name="Straight Arrow Connector 51"/>
          <p:cNvCxnSpPr/>
          <p:nvPr/>
        </p:nvCxnSpPr>
        <p:spPr>
          <a:xfrm rot="10800000">
            <a:off x="4055166" y="3657592"/>
            <a:ext cx="1083365" cy="1588"/>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134661" y="3389239"/>
            <a:ext cx="1003869" cy="4967"/>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555436" y="3074496"/>
            <a:ext cx="536713" cy="369332"/>
          </a:xfrm>
          <a:prstGeom prst="rect">
            <a:avLst/>
          </a:prstGeom>
          <a:noFill/>
        </p:spPr>
        <p:txBody>
          <a:bodyPr wrap="square" rtlCol="0">
            <a:spAutoFit/>
          </a:bodyPr>
          <a:lstStyle/>
          <a:p>
            <a:r>
              <a:rPr lang="en-US" b="1" dirty="0" smtClean="0">
                <a:latin typeface="Cambria" pitchFamily="18" charset="0"/>
                <a:ea typeface="Cambria" pitchFamily="18" charset="0"/>
              </a:rPr>
              <a:t>6</a:t>
            </a:r>
            <a:endParaRPr lang="en-US" b="1" dirty="0">
              <a:latin typeface="Cambria" pitchFamily="18" charset="0"/>
              <a:ea typeface="Cambria" pitchFamily="18" charset="0"/>
            </a:endParaRPr>
          </a:p>
        </p:txBody>
      </p:sp>
      <p:cxnSp>
        <p:nvCxnSpPr>
          <p:cNvPr id="57" name="Straight Arrow Connector 56"/>
          <p:cNvCxnSpPr>
            <a:stCxn id="11" idx="3"/>
          </p:cNvCxnSpPr>
          <p:nvPr/>
        </p:nvCxnSpPr>
        <p:spPr>
          <a:xfrm flipV="1">
            <a:off x="6380922" y="3442244"/>
            <a:ext cx="1057370"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533323" y="3442244"/>
            <a:ext cx="536713" cy="369332"/>
          </a:xfrm>
          <a:prstGeom prst="rect">
            <a:avLst/>
          </a:prstGeom>
          <a:noFill/>
        </p:spPr>
        <p:txBody>
          <a:bodyPr wrap="square" rtlCol="0">
            <a:spAutoFit/>
          </a:bodyPr>
          <a:lstStyle/>
          <a:p>
            <a:r>
              <a:rPr lang="en-US" b="1" dirty="0" smtClean="0">
                <a:latin typeface="Cambria" pitchFamily="18" charset="0"/>
                <a:ea typeface="Cambria" pitchFamily="18" charset="0"/>
              </a:rPr>
              <a:t>7</a:t>
            </a:r>
            <a:endParaRPr lang="en-US" b="1" dirty="0">
              <a:latin typeface="Cambria" pitchFamily="18" charset="0"/>
              <a:ea typeface="Cambria" pitchFamily="18" charset="0"/>
            </a:endParaRPr>
          </a:p>
        </p:txBody>
      </p:sp>
      <p:cxnSp>
        <p:nvCxnSpPr>
          <p:cNvPr id="60" name="Straight Arrow Connector 59"/>
          <p:cNvCxnSpPr>
            <a:stCxn id="21" idx="0"/>
          </p:cNvCxnSpPr>
          <p:nvPr/>
        </p:nvCxnSpPr>
        <p:spPr>
          <a:xfrm rot="16200000" flipV="1">
            <a:off x="5295073" y="4494964"/>
            <a:ext cx="1401417" cy="2484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6200000" flipV="1">
            <a:off x="3920988" y="3920979"/>
            <a:ext cx="1381539" cy="13716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4" idx="3"/>
            <a:endCxn id="4" idx="3"/>
          </p:cNvCxnSpPr>
          <p:nvPr/>
        </p:nvCxnSpPr>
        <p:spPr>
          <a:xfrm flipH="1" flipV="1">
            <a:off x="6241772" y="1317719"/>
            <a:ext cx="1832623" cy="18130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980583" y="1772471"/>
            <a:ext cx="536713" cy="369332"/>
          </a:xfrm>
          <a:prstGeom prst="rect">
            <a:avLst/>
          </a:prstGeom>
          <a:noFill/>
        </p:spPr>
        <p:txBody>
          <a:bodyPr wrap="square" rtlCol="0">
            <a:spAutoFit/>
          </a:bodyPr>
          <a:lstStyle/>
          <a:p>
            <a:r>
              <a:rPr lang="en-US" b="1" dirty="0" smtClean="0">
                <a:latin typeface="Cambria" pitchFamily="18" charset="0"/>
                <a:ea typeface="Cambria" pitchFamily="18" charset="0"/>
              </a:rPr>
              <a:t>8</a:t>
            </a:r>
            <a:endParaRPr lang="en-US" b="1" dirty="0">
              <a:latin typeface="Cambria" pitchFamily="18" charset="0"/>
              <a:ea typeface="Cambria" pitchFamily="18" charset="0"/>
            </a:endParaRPr>
          </a:p>
        </p:txBody>
      </p:sp>
      <p:cxnSp>
        <p:nvCxnSpPr>
          <p:cNvPr id="67" name="Straight Arrow Connector 66"/>
          <p:cNvCxnSpPr/>
          <p:nvPr/>
        </p:nvCxnSpPr>
        <p:spPr>
          <a:xfrm rot="16200000" flipH="1">
            <a:off x="4606787" y="2320778"/>
            <a:ext cx="1630017" cy="9939"/>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5370443" y="1752592"/>
            <a:ext cx="536713" cy="369332"/>
          </a:xfrm>
          <a:prstGeom prst="rect">
            <a:avLst/>
          </a:prstGeom>
          <a:noFill/>
        </p:spPr>
        <p:txBody>
          <a:bodyPr wrap="square" rtlCol="0">
            <a:spAutoFit/>
          </a:bodyPr>
          <a:lstStyle/>
          <a:p>
            <a:r>
              <a:rPr lang="en-US" b="1" dirty="0" smtClean="0">
                <a:latin typeface="Cambria" pitchFamily="18" charset="0"/>
                <a:ea typeface="Cambria" pitchFamily="18" charset="0"/>
              </a:rPr>
              <a:t>9</a:t>
            </a:r>
            <a:endParaRPr lang="en-US" b="1" dirty="0">
              <a:latin typeface="Cambria" pitchFamily="18" charset="0"/>
              <a:ea typeface="Cambria" pitchFamily="18" charset="0"/>
            </a:endParaRPr>
          </a:p>
        </p:txBody>
      </p:sp>
      <p:cxnSp>
        <p:nvCxnSpPr>
          <p:cNvPr id="69" name="Straight Arrow Connector 68"/>
          <p:cNvCxnSpPr/>
          <p:nvPr/>
        </p:nvCxnSpPr>
        <p:spPr>
          <a:xfrm rot="16200000" flipH="1">
            <a:off x="4789004" y="4510699"/>
            <a:ext cx="1378227" cy="16565"/>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400261" y="4287070"/>
            <a:ext cx="536713" cy="369332"/>
          </a:xfrm>
          <a:prstGeom prst="rect">
            <a:avLst/>
          </a:prstGeom>
          <a:noFill/>
        </p:spPr>
        <p:txBody>
          <a:bodyPr wrap="square" rtlCol="0">
            <a:spAutoFit/>
          </a:bodyPr>
          <a:lstStyle/>
          <a:p>
            <a:r>
              <a:rPr lang="en-US" b="1" dirty="0" smtClean="0">
                <a:latin typeface="Cambria" pitchFamily="18" charset="0"/>
                <a:ea typeface="Cambria" pitchFamily="18" charset="0"/>
              </a:rPr>
              <a:t>10</a:t>
            </a:r>
            <a:endParaRPr lang="en-US" b="1" dirty="0">
              <a:latin typeface="Cambria" pitchFamily="18" charset="0"/>
              <a:ea typeface="Cambria" pitchFamily="18" charset="0"/>
            </a:endParaRPr>
          </a:p>
        </p:txBody>
      </p:sp>
      <p:cxnSp>
        <p:nvCxnSpPr>
          <p:cNvPr id="73" name="Straight Arrow Connector 72"/>
          <p:cNvCxnSpPr/>
          <p:nvPr/>
        </p:nvCxnSpPr>
        <p:spPr>
          <a:xfrm rot="10800000">
            <a:off x="3866323" y="2932036"/>
            <a:ext cx="1361661" cy="218661"/>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336775" y="2696809"/>
            <a:ext cx="536713" cy="369332"/>
          </a:xfrm>
          <a:prstGeom prst="rect">
            <a:avLst/>
          </a:prstGeom>
          <a:noFill/>
        </p:spPr>
        <p:txBody>
          <a:bodyPr wrap="square" rtlCol="0">
            <a:spAutoFit/>
          </a:bodyPr>
          <a:lstStyle/>
          <a:p>
            <a:r>
              <a:rPr lang="en-US" b="1" dirty="0" smtClean="0">
                <a:latin typeface="Cambria" pitchFamily="18" charset="0"/>
                <a:ea typeface="Cambria" pitchFamily="18" charset="0"/>
              </a:rPr>
              <a:t>11</a:t>
            </a:r>
            <a:endParaRPr lang="en-US" b="1" dirty="0">
              <a:latin typeface="Cambria" pitchFamily="18" charset="0"/>
              <a:ea typeface="Cambria" pitchFamily="18" charset="0"/>
            </a:endParaRPr>
          </a:p>
        </p:txBody>
      </p:sp>
      <p:sp>
        <p:nvSpPr>
          <p:cNvPr id="75" name="TextBox 74"/>
          <p:cNvSpPr txBox="1"/>
          <p:nvPr/>
        </p:nvSpPr>
        <p:spPr>
          <a:xfrm>
            <a:off x="9213574" y="1321896"/>
            <a:ext cx="2832651" cy="5262979"/>
          </a:xfrm>
          <a:prstGeom prst="rect">
            <a:avLst/>
          </a:prstGeom>
          <a:noFill/>
        </p:spPr>
        <p:txBody>
          <a:bodyPr wrap="square" rtlCol="0">
            <a:spAutoFit/>
          </a:bodyPr>
          <a:lstStyle/>
          <a:p>
            <a:r>
              <a:rPr lang="en-US" sz="1200" b="1" dirty="0" smtClean="0">
                <a:latin typeface="Cambria" pitchFamily="18" charset="0"/>
                <a:ea typeface="Cambria" pitchFamily="18" charset="0"/>
              </a:rPr>
              <a:t>STEPS:</a:t>
            </a:r>
          </a:p>
          <a:p>
            <a:pPr marL="342900" indent="-342900">
              <a:buAutoNum type="arabicPeriod"/>
            </a:pPr>
            <a:r>
              <a:rPr lang="en-US" sz="1200" b="1" dirty="0" smtClean="0">
                <a:latin typeface="Cambria" pitchFamily="18" charset="0"/>
                <a:ea typeface="Cambria" pitchFamily="18" charset="0"/>
              </a:rPr>
              <a:t>Proposal from FPC to Bank</a:t>
            </a:r>
          </a:p>
          <a:p>
            <a:pPr marL="342900" indent="-342900">
              <a:buAutoNum type="arabicPeriod"/>
            </a:pPr>
            <a:r>
              <a:rPr lang="en-US" sz="1200" b="1" dirty="0" smtClean="0">
                <a:latin typeface="Cambria" pitchFamily="18" charset="0"/>
                <a:ea typeface="Cambria" pitchFamily="18" charset="0"/>
              </a:rPr>
              <a:t>Bank Release Working Capital based on Appraisal results</a:t>
            </a:r>
          </a:p>
          <a:p>
            <a:pPr marL="342900" indent="-342900">
              <a:buAutoNum type="arabicPeriod"/>
            </a:pPr>
            <a:r>
              <a:rPr lang="en-US" sz="1200" b="1" dirty="0" smtClean="0">
                <a:latin typeface="Cambria" pitchFamily="18" charset="0"/>
                <a:ea typeface="Cambria" pitchFamily="18" charset="0"/>
              </a:rPr>
              <a:t>FPC places Work Order to Vendor for Supply of Planting Materials, fertilizers, etc.</a:t>
            </a:r>
          </a:p>
          <a:p>
            <a:pPr marL="342900" indent="-342900">
              <a:buAutoNum type="arabicPeriod"/>
            </a:pPr>
            <a:r>
              <a:rPr lang="en-US" sz="1200" b="1" dirty="0" smtClean="0">
                <a:latin typeface="Cambria" pitchFamily="18" charset="0"/>
                <a:ea typeface="Cambria" pitchFamily="18" charset="0"/>
              </a:rPr>
              <a:t>Vendor Supplies the Materials to FPC</a:t>
            </a:r>
          </a:p>
          <a:p>
            <a:pPr marL="342900" indent="-342900">
              <a:buAutoNum type="arabicPeriod"/>
            </a:pPr>
            <a:r>
              <a:rPr lang="en-US" sz="1200" b="1" dirty="0" smtClean="0">
                <a:latin typeface="Cambria" pitchFamily="18" charset="0"/>
                <a:ea typeface="Cambria" pitchFamily="18" charset="0"/>
              </a:rPr>
              <a:t>FPC distributes the same amongst Farmers</a:t>
            </a:r>
          </a:p>
          <a:p>
            <a:pPr marL="342900" indent="-342900">
              <a:buAutoNum type="arabicPeriod"/>
            </a:pPr>
            <a:r>
              <a:rPr lang="en-US" sz="1200" b="1" dirty="0" smtClean="0">
                <a:latin typeface="Cambria" pitchFamily="18" charset="0"/>
                <a:ea typeface="Cambria" pitchFamily="18" charset="0"/>
              </a:rPr>
              <a:t>Farmers disburses the harvested products to FPC</a:t>
            </a:r>
          </a:p>
          <a:p>
            <a:pPr marL="342900" indent="-342900">
              <a:buAutoNum type="arabicPeriod"/>
            </a:pPr>
            <a:r>
              <a:rPr lang="en-US" sz="1200" b="1" dirty="0" smtClean="0">
                <a:latin typeface="Cambria" pitchFamily="18" charset="0"/>
                <a:ea typeface="Cambria" pitchFamily="18" charset="0"/>
              </a:rPr>
              <a:t>FPC sells these good in the Market</a:t>
            </a:r>
          </a:p>
          <a:p>
            <a:pPr marL="342900" indent="-342900">
              <a:buAutoNum type="arabicPeriod"/>
            </a:pPr>
            <a:r>
              <a:rPr lang="en-US" sz="1200" b="1" dirty="0" smtClean="0">
                <a:latin typeface="Cambria" pitchFamily="18" charset="0"/>
                <a:ea typeface="Cambria" pitchFamily="18" charset="0"/>
              </a:rPr>
              <a:t>The Sale Proceeds are deposited to the bank by the buyers</a:t>
            </a:r>
          </a:p>
          <a:p>
            <a:pPr marL="342900" indent="-342900">
              <a:buAutoNum type="arabicPeriod"/>
            </a:pPr>
            <a:r>
              <a:rPr lang="en-US" sz="1200" b="1" dirty="0" smtClean="0">
                <a:latin typeface="Cambria" pitchFamily="18" charset="0"/>
                <a:ea typeface="Cambria" pitchFamily="18" charset="0"/>
              </a:rPr>
              <a:t>Bank after deducting interest, principal amount, credits the balance to the FPC</a:t>
            </a:r>
          </a:p>
          <a:p>
            <a:pPr marL="342900" indent="-342900">
              <a:buAutoNum type="arabicPeriod"/>
            </a:pPr>
            <a:r>
              <a:rPr lang="en-US" sz="1200" b="1" dirty="0" smtClean="0">
                <a:latin typeface="Cambria" pitchFamily="18" charset="0"/>
                <a:ea typeface="Cambria" pitchFamily="18" charset="0"/>
              </a:rPr>
              <a:t>FPC then deducting their commission, etc. disburses the agreed amount to the Professional Service Providers</a:t>
            </a:r>
          </a:p>
          <a:p>
            <a:pPr marL="342900" indent="-342900">
              <a:buAutoNum type="arabicPeriod"/>
            </a:pPr>
            <a:r>
              <a:rPr lang="en-US" sz="1200" b="1" dirty="0" smtClean="0">
                <a:latin typeface="Cambria" pitchFamily="18" charset="0"/>
                <a:ea typeface="Cambria" pitchFamily="18" charset="0"/>
              </a:rPr>
              <a:t>FPC also credits the agreed amount to the Farmers</a:t>
            </a:r>
          </a:p>
          <a:p>
            <a:pPr marL="342900" indent="-342900">
              <a:buAutoNum type="arabicPeriod"/>
            </a:pPr>
            <a:endParaRPr lang="en-US" sz="1200" b="1" dirty="0" smtClean="0">
              <a:latin typeface="Cambria" pitchFamily="18" charset="0"/>
              <a:ea typeface="Cambria" pitchFamily="18" charset="0"/>
            </a:endParaRPr>
          </a:p>
          <a:p>
            <a:pPr marL="342900" indent="-342900">
              <a:buAutoNum type="arabicPeriod"/>
            </a:pPr>
            <a:endParaRPr lang="en-US" sz="1200" b="1" dirty="0">
              <a:latin typeface="Cambria" pitchFamily="18" charset="0"/>
              <a:ea typeface="Cambria" pitchFamily="18" charset="0"/>
            </a:endParaRPr>
          </a:p>
        </p:txBody>
      </p:sp>
      <p:sp>
        <p:nvSpPr>
          <p:cNvPr id="53" name="TextBox 52"/>
          <p:cNvSpPr txBox="1"/>
          <p:nvPr/>
        </p:nvSpPr>
        <p:spPr>
          <a:xfrm>
            <a:off x="1758461" y="411709"/>
            <a:ext cx="8778240" cy="365760"/>
          </a:xfrm>
          <a:prstGeom prst="rect">
            <a:avLst/>
          </a:prstGeom>
          <a:solidFill>
            <a:schemeClr val="accent1">
              <a:lumMod val="20000"/>
              <a:lumOff val="80000"/>
            </a:schemeClr>
          </a:solidFill>
        </p:spPr>
        <p:txBody>
          <a:bodyPr wrap="square" rtlCol="0">
            <a:spAutoFit/>
          </a:bodyPr>
          <a:lstStyle/>
          <a:p>
            <a:pPr algn="ctr"/>
            <a:r>
              <a:rPr lang="en-US" b="1" dirty="0" smtClean="0">
                <a:solidFill>
                  <a:srgbClr val="C00000"/>
                </a:solidFill>
                <a:latin typeface="Cambria" pitchFamily="18" charset="0"/>
                <a:ea typeface="Cambria" pitchFamily="18" charset="0"/>
              </a:rPr>
              <a:t>Funding to FPO – Entire Value Chain – Cultivation, Processing &amp; Packaging, Market</a:t>
            </a:r>
            <a:endParaRPr lang="en-US" b="1" dirty="0">
              <a:solidFill>
                <a:srgbClr val="C00000"/>
              </a:solidFill>
              <a:latin typeface="Cambria" pitchFamily="18" charset="0"/>
              <a:ea typeface="Cambria" pitchFamily="18" charset="0"/>
            </a:endParaRPr>
          </a:p>
        </p:txBody>
      </p:sp>
      <p:sp>
        <p:nvSpPr>
          <p:cNvPr id="56" name="TextBox 55"/>
          <p:cNvSpPr txBox="1"/>
          <p:nvPr/>
        </p:nvSpPr>
        <p:spPr>
          <a:xfrm>
            <a:off x="73880" y="1268813"/>
            <a:ext cx="2192733" cy="1384995"/>
          </a:xfrm>
          <a:prstGeom prst="rect">
            <a:avLst/>
          </a:prstGeom>
          <a:noFill/>
        </p:spPr>
        <p:txBody>
          <a:bodyPr wrap="square" rtlCol="0">
            <a:spAutoFit/>
          </a:bodyPr>
          <a:lstStyle/>
          <a:p>
            <a:r>
              <a:rPr lang="en-US" sz="1400" b="1" dirty="0" smtClean="0">
                <a:solidFill>
                  <a:srgbClr val="C00000"/>
                </a:solidFill>
                <a:latin typeface="Cambria" pitchFamily="18" charset="0"/>
                <a:ea typeface="Cambria" pitchFamily="18" charset="0"/>
              </a:rPr>
              <a:t>SECURITY OF THE LOAN:</a:t>
            </a:r>
          </a:p>
          <a:p>
            <a:pPr marL="342900" indent="-342900">
              <a:buAutoNum type="arabicPeriod"/>
            </a:pPr>
            <a:r>
              <a:rPr lang="en-US" sz="1400" b="1" dirty="0" smtClean="0">
                <a:latin typeface="Cambria" pitchFamily="18" charset="0"/>
                <a:ea typeface="Cambria" pitchFamily="18" charset="0"/>
              </a:rPr>
              <a:t>Business Security</a:t>
            </a:r>
          </a:p>
          <a:p>
            <a:pPr marL="342900" indent="-342900">
              <a:buAutoNum type="arabicPeriod"/>
            </a:pPr>
            <a:r>
              <a:rPr lang="en-US" sz="1400" b="1" dirty="0" smtClean="0">
                <a:latin typeface="Cambria" pitchFamily="18" charset="0"/>
                <a:ea typeface="Cambria" pitchFamily="18" charset="0"/>
              </a:rPr>
              <a:t>Primary Security</a:t>
            </a:r>
          </a:p>
          <a:p>
            <a:pPr marL="342900" indent="-342900">
              <a:buAutoNum type="arabicPeriod"/>
            </a:pPr>
            <a:r>
              <a:rPr lang="en-US" sz="1400" b="1" dirty="0" smtClean="0">
                <a:latin typeface="Cambria" pitchFamily="18" charset="0"/>
                <a:ea typeface="Cambria" pitchFamily="18" charset="0"/>
              </a:rPr>
              <a:t>CGTMSE  up to Rs. 200 Lakhs</a:t>
            </a:r>
          </a:p>
          <a:p>
            <a:pPr marL="342900" indent="-342900"/>
            <a:r>
              <a:rPr lang="en-US" sz="1400" b="1" dirty="0" smtClean="0">
                <a:latin typeface="Cambria" pitchFamily="18" charset="0"/>
                <a:ea typeface="Cambria" pitchFamily="18" charset="0"/>
              </a:rPr>
              <a:t>        </a:t>
            </a:r>
            <a:r>
              <a:rPr lang="en-US" sz="1200" b="1" dirty="0" smtClean="0">
                <a:latin typeface="Cambria" pitchFamily="18" charset="0"/>
                <a:ea typeface="Cambria" pitchFamily="18" charset="0"/>
              </a:rPr>
              <a:t>(Wherever  applicable)</a:t>
            </a:r>
            <a:endParaRPr lang="en-US" sz="1200" b="1" dirty="0">
              <a:latin typeface="Cambria" pitchFamily="18" charset="0"/>
              <a:ea typeface="Cambria" pitchFamily="18" charset="0"/>
            </a:endParaRPr>
          </a:p>
        </p:txBody>
      </p:sp>
    </p:spTree>
    <p:extLst>
      <p:ext uri="{BB962C8B-B14F-4D97-AF65-F5344CB8AC3E}">
        <p14:creationId xmlns:p14="http://schemas.microsoft.com/office/powerpoint/2010/main" val="3662259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Straight Arrow Connector 75"/>
          <p:cNvCxnSpPr/>
          <p:nvPr/>
        </p:nvCxnSpPr>
        <p:spPr>
          <a:xfrm rot="10800000">
            <a:off x="6763579" y="2878535"/>
            <a:ext cx="844823" cy="547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73" idx="1"/>
          </p:cNvCxnSpPr>
          <p:nvPr/>
        </p:nvCxnSpPr>
        <p:spPr>
          <a:xfrm flipV="1">
            <a:off x="7730620" y="1776614"/>
            <a:ext cx="0" cy="358984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97303" y="1580626"/>
            <a:ext cx="1765404" cy="646331"/>
          </a:xfrm>
          <a:prstGeom prst="rect">
            <a:avLst/>
          </a:prstGeom>
          <a:solidFill>
            <a:schemeClr val="accent1">
              <a:lumMod val="40000"/>
              <a:lumOff val="60000"/>
            </a:schemeClr>
          </a:solidFill>
          <a:ln w="28575">
            <a:solidFill>
              <a:schemeClr val="accent1">
                <a:lumMod val="40000"/>
                <a:lumOff val="60000"/>
              </a:schemeClr>
            </a:solidFill>
          </a:ln>
        </p:spPr>
        <p:txBody>
          <a:bodyPr wrap="square" rtlCol="0">
            <a:spAutoFit/>
          </a:bodyPr>
          <a:lstStyle/>
          <a:p>
            <a:pPr algn="ctr"/>
            <a:r>
              <a:rPr lang="en-US" sz="1200" b="1" dirty="0" smtClean="0">
                <a:latin typeface="Georgia" panose="02040502050405020303" pitchFamily="18" charset="0"/>
                <a:ea typeface="Cambria" pitchFamily="18" charset="0"/>
              </a:rPr>
              <a:t>Cluster of 20 no. Pig Rearers</a:t>
            </a:r>
          </a:p>
          <a:p>
            <a:pPr algn="ctr"/>
            <a:r>
              <a:rPr lang="en-US" sz="1200" b="1" dirty="0" smtClean="0">
                <a:latin typeface="Georgia" panose="02040502050405020303" pitchFamily="18" charset="0"/>
                <a:ea typeface="Cambria" pitchFamily="18" charset="0"/>
              </a:rPr>
              <a:t>(1 SHG)</a:t>
            </a:r>
            <a:endParaRPr lang="en-US" sz="1200" b="1" dirty="0">
              <a:latin typeface="Georgia" panose="02040502050405020303" pitchFamily="18" charset="0"/>
              <a:ea typeface="Cambria"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4386459" y="2850621"/>
            <a:ext cx="567564" cy="377688"/>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srcRect l="7957" b="17179"/>
          <a:stretch>
            <a:fillRect/>
          </a:stretch>
        </p:blipFill>
        <p:spPr bwMode="auto">
          <a:xfrm>
            <a:off x="4768493" y="2538989"/>
            <a:ext cx="586842" cy="351389"/>
          </a:xfrm>
          <a:prstGeom prst="rect">
            <a:avLst/>
          </a:prstGeom>
          <a:noFill/>
          <a:ln w="9525">
            <a:noFill/>
            <a:miter lim="800000"/>
            <a:headEnd/>
            <a:tailEnd/>
          </a:ln>
          <a:effectLst/>
        </p:spPr>
      </p:pic>
      <p:pic>
        <p:nvPicPr>
          <p:cNvPr id="8" name="Picture 2"/>
          <p:cNvPicPr>
            <a:picLocks noChangeAspect="1" noChangeArrowheads="1"/>
          </p:cNvPicPr>
          <p:nvPr/>
        </p:nvPicPr>
        <p:blipFill>
          <a:blip r:embed="rId2" cstate="print"/>
          <a:srcRect/>
          <a:stretch>
            <a:fillRect/>
          </a:stretch>
        </p:blipFill>
        <p:spPr bwMode="auto">
          <a:xfrm>
            <a:off x="4941774" y="2922361"/>
            <a:ext cx="567564" cy="377688"/>
          </a:xfrm>
          <a:prstGeom prst="rect">
            <a:avLst/>
          </a:prstGeom>
          <a:noFill/>
          <a:ln w="9525">
            <a:noFill/>
            <a:miter lim="800000"/>
            <a:headEnd/>
            <a:tailEnd/>
          </a:ln>
          <a:effectLst/>
        </p:spPr>
      </p:pic>
      <p:sp>
        <p:nvSpPr>
          <p:cNvPr id="10" name="TextBox 9"/>
          <p:cNvSpPr txBox="1"/>
          <p:nvPr/>
        </p:nvSpPr>
        <p:spPr>
          <a:xfrm>
            <a:off x="4300448" y="2491326"/>
            <a:ext cx="2405269" cy="830997"/>
          </a:xfrm>
          <a:prstGeom prst="rect">
            <a:avLst/>
          </a:prstGeom>
          <a:noFill/>
          <a:ln w="28575">
            <a:solidFill>
              <a:schemeClr val="tx1"/>
            </a:solidFill>
          </a:ln>
        </p:spPr>
        <p:txBody>
          <a:bodyPr wrap="square" rtlCol="0">
            <a:spAutoFit/>
          </a:bodyPr>
          <a:lstStyle/>
          <a:p>
            <a:r>
              <a:rPr lang="en-US" sz="1200" dirty="0" smtClean="0">
                <a:latin typeface="Georgia" panose="02040502050405020303" pitchFamily="18" charset="0"/>
              </a:rPr>
              <a:t>                       </a:t>
            </a:r>
          </a:p>
          <a:p>
            <a:r>
              <a:rPr lang="en-US" sz="1200" b="1" dirty="0">
                <a:latin typeface="Georgia" panose="02040502050405020303" pitchFamily="18" charset="0"/>
              </a:rPr>
              <a:t>	 </a:t>
            </a:r>
            <a:r>
              <a:rPr lang="en-US" sz="1200" b="1" dirty="0" smtClean="0">
                <a:latin typeface="Georgia" panose="02040502050405020303" pitchFamily="18" charset="0"/>
              </a:rPr>
              <a:t>     50</a:t>
            </a:r>
            <a:r>
              <a:rPr lang="en-US" sz="1200" b="1" dirty="0" smtClean="0">
                <a:latin typeface="Georgia" panose="02040502050405020303" pitchFamily="18" charset="0"/>
                <a:ea typeface="Cambria" pitchFamily="18" charset="0"/>
              </a:rPr>
              <a:t> Sows</a:t>
            </a:r>
          </a:p>
          <a:p>
            <a:r>
              <a:rPr lang="en-US" sz="1200" b="1" dirty="0" smtClean="0">
                <a:latin typeface="Georgia" panose="02040502050405020303" pitchFamily="18" charset="0"/>
                <a:ea typeface="Cambria" pitchFamily="18" charset="0"/>
              </a:rPr>
              <a:t>	      5 Boars</a:t>
            </a:r>
          </a:p>
          <a:p>
            <a:endParaRPr lang="en-US" sz="1200" dirty="0">
              <a:latin typeface="Georgia" panose="02040502050405020303" pitchFamily="18" charset="0"/>
            </a:endParaRPr>
          </a:p>
        </p:txBody>
      </p:sp>
      <p:sp>
        <p:nvSpPr>
          <p:cNvPr id="11" name="Down Arrow 10"/>
          <p:cNvSpPr/>
          <p:nvPr/>
        </p:nvSpPr>
        <p:spPr>
          <a:xfrm>
            <a:off x="5497771" y="2266268"/>
            <a:ext cx="119269" cy="182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Georgia" panose="02040502050405020303" pitchFamily="18" charset="0"/>
            </a:endParaRPr>
          </a:p>
        </p:txBody>
      </p:sp>
      <p:pic>
        <p:nvPicPr>
          <p:cNvPr id="1027" name="Picture 3"/>
          <p:cNvPicPr>
            <a:picLocks noChangeAspect="1" noChangeArrowheads="1"/>
          </p:cNvPicPr>
          <p:nvPr/>
        </p:nvPicPr>
        <p:blipFill>
          <a:blip r:embed="rId4"/>
          <a:srcRect/>
          <a:stretch>
            <a:fillRect/>
          </a:stretch>
        </p:blipFill>
        <p:spPr bwMode="auto">
          <a:xfrm>
            <a:off x="4391183" y="3639123"/>
            <a:ext cx="2240651" cy="1193382"/>
          </a:xfrm>
          <a:prstGeom prst="rect">
            <a:avLst/>
          </a:prstGeom>
          <a:noFill/>
          <a:ln w="9525">
            <a:noFill/>
            <a:miter lim="800000"/>
            <a:headEnd/>
            <a:tailEnd/>
          </a:ln>
          <a:effectLst/>
        </p:spPr>
      </p:pic>
      <p:sp>
        <p:nvSpPr>
          <p:cNvPr id="13" name="TextBox 12"/>
          <p:cNvSpPr txBox="1"/>
          <p:nvPr/>
        </p:nvSpPr>
        <p:spPr>
          <a:xfrm>
            <a:off x="4584147" y="3667688"/>
            <a:ext cx="1778560" cy="276999"/>
          </a:xfrm>
          <a:prstGeom prst="rect">
            <a:avLst/>
          </a:prstGeom>
          <a:solidFill>
            <a:schemeClr val="bg1">
              <a:lumMod val="95000"/>
            </a:schemeClr>
          </a:solidFill>
          <a:ln>
            <a:noFill/>
          </a:ln>
        </p:spPr>
        <p:txBody>
          <a:bodyPr wrap="square" rtlCol="0">
            <a:spAutoFit/>
          </a:bodyPr>
          <a:lstStyle/>
          <a:p>
            <a:pPr algn="ctr"/>
            <a:r>
              <a:rPr lang="en-US" sz="1200" b="1" dirty="0" smtClean="0">
                <a:latin typeface="Georgia" panose="02040502050405020303" pitchFamily="18" charset="0"/>
                <a:ea typeface="Cambria" pitchFamily="18" charset="0"/>
              </a:rPr>
              <a:t>800 Piglets/annum</a:t>
            </a:r>
            <a:endParaRPr lang="en-US" sz="1200" b="1" dirty="0">
              <a:latin typeface="Georgia" panose="02040502050405020303" pitchFamily="18" charset="0"/>
              <a:ea typeface="Cambria" pitchFamily="18" charset="0"/>
            </a:endParaRPr>
          </a:p>
        </p:txBody>
      </p:sp>
      <p:sp>
        <p:nvSpPr>
          <p:cNvPr id="14" name="Down Arrow 13"/>
          <p:cNvSpPr/>
          <p:nvPr/>
        </p:nvSpPr>
        <p:spPr>
          <a:xfrm>
            <a:off x="5459901" y="3385271"/>
            <a:ext cx="119269" cy="182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Georgia" panose="02040502050405020303" pitchFamily="18" charset="0"/>
            </a:endParaRPr>
          </a:p>
        </p:txBody>
      </p:sp>
      <p:sp>
        <p:nvSpPr>
          <p:cNvPr id="15" name="Left Arrow 14"/>
          <p:cNvSpPr/>
          <p:nvPr/>
        </p:nvSpPr>
        <p:spPr>
          <a:xfrm>
            <a:off x="3942620" y="2898397"/>
            <a:ext cx="274320" cy="1292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Georgia" panose="02040502050405020303" pitchFamily="18" charset="0"/>
            </a:endParaRPr>
          </a:p>
        </p:txBody>
      </p:sp>
      <p:sp>
        <p:nvSpPr>
          <p:cNvPr id="16" name="TextBox 15"/>
          <p:cNvSpPr txBox="1"/>
          <p:nvPr/>
        </p:nvSpPr>
        <p:spPr>
          <a:xfrm>
            <a:off x="1705520" y="2675991"/>
            <a:ext cx="2150167" cy="461665"/>
          </a:xfrm>
          <a:prstGeom prst="rect">
            <a:avLst/>
          </a:prstGeom>
          <a:noFill/>
          <a:ln w="28575">
            <a:solidFill>
              <a:schemeClr val="tx1"/>
            </a:solidFill>
          </a:ln>
        </p:spPr>
        <p:txBody>
          <a:bodyPr wrap="square" rtlCol="0">
            <a:spAutoFit/>
          </a:bodyPr>
          <a:lstStyle/>
          <a:p>
            <a:pPr algn="ctr"/>
            <a:r>
              <a:rPr lang="en-US" sz="1200" b="1" u="sng" dirty="0" smtClean="0">
                <a:latin typeface="Georgia" panose="02040502050405020303" pitchFamily="18" charset="0"/>
                <a:ea typeface="Cambria" pitchFamily="18" charset="0"/>
              </a:rPr>
              <a:t>Project Cost </a:t>
            </a:r>
          </a:p>
          <a:p>
            <a:pPr algn="ctr"/>
            <a:r>
              <a:rPr lang="en-US" sz="1200" b="1" dirty="0" smtClean="0">
                <a:latin typeface="Georgia" panose="02040502050405020303" pitchFamily="18" charset="0"/>
                <a:ea typeface="Cambria" pitchFamily="18" charset="0"/>
              </a:rPr>
              <a:t>Rs. 46 </a:t>
            </a:r>
            <a:r>
              <a:rPr lang="en-US" sz="1200" b="1" dirty="0" err="1" smtClean="0">
                <a:latin typeface="Georgia" panose="02040502050405020303" pitchFamily="18" charset="0"/>
                <a:ea typeface="Cambria" pitchFamily="18" charset="0"/>
              </a:rPr>
              <a:t>Lakh</a:t>
            </a:r>
            <a:endParaRPr lang="en-US" sz="1200" dirty="0">
              <a:latin typeface="Georgia" panose="02040502050405020303" pitchFamily="18" charset="0"/>
            </a:endParaRPr>
          </a:p>
        </p:txBody>
      </p:sp>
      <p:cxnSp>
        <p:nvCxnSpPr>
          <p:cNvPr id="18" name="Straight Connector 17"/>
          <p:cNvCxnSpPr>
            <a:stCxn id="4" idx="1"/>
            <a:endCxn id="19" idx="0"/>
          </p:cNvCxnSpPr>
          <p:nvPr/>
        </p:nvCxnSpPr>
        <p:spPr>
          <a:xfrm flipH="1" flipV="1">
            <a:off x="2793521" y="1884032"/>
            <a:ext cx="180378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9" name="Down Arrow 18"/>
          <p:cNvSpPr/>
          <p:nvPr/>
        </p:nvSpPr>
        <p:spPr>
          <a:xfrm>
            <a:off x="2735778" y="1884032"/>
            <a:ext cx="115486" cy="7101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Georgia" panose="02040502050405020303" pitchFamily="18" charset="0"/>
            </a:endParaRPr>
          </a:p>
        </p:txBody>
      </p:sp>
      <p:sp>
        <p:nvSpPr>
          <p:cNvPr id="20" name="TextBox 19"/>
          <p:cNvSpPr txBox="1"/>
          <p:nvPr/>
        </p:nvSpPr>
        <p:spPr>
          <a:xfrm>
            <a:off x="2532048" y="1429904"/>
            <a:ext cx="2181775" cy="461665"/>
          </a:xfrm>
          <a:prstGeom prst="rect">
            <a:avLst/>
          </a:prstGeom>
          <a:noFill/>
          <a:ln>
            <a:noFill/>
          </a:ln>
        </p:spPr>
        <p:txBody>
          <a:bodyPr wrap="square" rtlCol="0">
            <a:spAutoFit/>
          </a:bodyPr>
          <a:lstStyle/>
          <a:p>
            <a:pPr algn="ctr"/>
            <a:r>
              <a:rPr lang="en-US" sz="1200" b="1" dirty="0" smtClean="0">
                <a:latin typeface="Georgia" panose="02040502050405020303" pitchFamily="18" charset="0"/>
                <a:ea typeface="Cambria" pitchFamily="18" charset="0"/>
              </a:rPr>
              <a:t>Contribution- </a:t>
            </a:r>
          </a:p>
          <a:p>
            <a:pPr algn="ctr"/>
            <a:r>
              <a:rPr lang="en-US" sz="1200" b="1" dirty="0" smtClean="0">
                <a:latin typeface="Georgia" panose="02040502050405020303" pitchFamily="18" charset="0"/>
                <a:ea typeface="Cambria" pitchFamily="18" charset="0"/>
              </a:rPr>
              <a:t>Rs. 11 </a:t>
            </a:r>
            <a:r>
              <a:rPr lang="en-US" sz="1200" b="1" dirty="0" err="1" smtClean="0">
                <a:latin typeface="Georgia" panose="02040502050405020303" pitchFamily="18" charset="0"/>
                <a:ea typeface="Cambria" pitchFamily="18" charset="0"/>
              </a:rPr>
              <a:t>Lakh</a:t>
            </a:r>
            <a:endParaRPr lang="en-US" sz="1200" b="1" dirty="0">
              <a:latin typeface="Georgia" panose="02040502050405020303" pitchFamily="18" charset="0"/>
              <a:ea typeface="Cambria" pitchFamily="18" charset="0"/>
            </a:endParaRPr>
          </a:p>
        </p:txBody>
      </p:sp>
      <p:sp>
        <p:nvSpPr>
          <p:cNvPr id="21" name="TextBox 20"/>
          <p:cNvSpPr txBox="1"/>
          <p:nvPr/>
        </p:nvSpPr>
        <p:spPr>
          <a:xfrm>
            <a:off x="1703568" y="1278186"/>
            <a:ext cx="824948" cy="276999"/>
          </a:xfrm>
          <a:prstGeom prst="rect">
            <a:avLst/>
          </a:prstGeom>
          <a:solidFill>
            <a:srgbClr val="FFC000"/>
          </a:solidFill>
          <a:ln w="28575">
            <a:solidFill>
              <a:srgbClr val="FFC000"/>
            </a:solidFill>
          </a:ln>
        </p:spPr>
        <p:txBody>
          <a:bodyPr wrap="square" rtlCol="0">
            <a:spAutoFit/>
          </a:bodyPr>
          <a:lstStyle/>
          <a:p>
            <a:pPr algn="ctr"/>
            <a:r>
              <a:rPr lang="en-US" sz="1200" b="1" dirty="0" smtClean="0">
                <a:latin typeface="Georgia" panose="02040502050405020303" pitchFamily="18" charset="0"/>
                <a:ea typeface="Cambria" pitchFamily="18" charset="0"/>
              </a:rPr>
              <a:t>Bank</a:t>
            </a:r>
            <a:endParaRPr lang="en-US" sz="1200" b="1" dirty="0">
              <a:latin typeface="Georgia" panose="02040502050405020303" pitchFamily="18" charset="0"/>
              <a:ea typeface="Cambria" pitchFamily="18" charset="0"/>
            </a:endParaRPr>
          </a:p>
        </p:txBody>
      </p:sp>
      <p:sp>
        <p:nvSpPr>
          <p:cNvPr id="22" name="Down Arrow 21"/>
          <p:cNvSpPr/>
          <p:nvPr/>
        </p:nvSpPr>
        <p:spPr>
          <a:xfrm>
            <a:off x="2120476" y="1599238"/>
            <a:ext cx="96078" cy="9905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Georgia" panose="02040502050405020303" pitchFamily="18" charset="0"/>
            </a:endParaRPr>
          </a:p>
        </p:txBody>
      </p:sp>
      <p:sp>
        <p:nvSpPr>
          <p:cNvPr id="24" name="TextBox 23"/>
          <p:cNvSpPr txBox="1"/>
          <p:nvPr/>
        </p:nvSpPr>
        <p:spPr>
          <a:xfrm rot="16200000">
            <a:off x="1370071" y="1884133"/>
            <a:ext cx="1222515" cy="276999"/>
          </a:xfrm>
          <a:prstGeom prst="rect">
            <a:avLst/>
          </a:prstGeom>
          <a:noFill/>
          <a:ln>
            <a:noFill/>
          </a:ln>
        </p:spPr>
        <p:txBody>
          <a:bodyPr wrap="square" rtlCol="0">
            <a:spAutoFit/>
          </a:bodyPr>
          <a:lstStyle/>
          <a:p>
            <a:r>
              <a:rPr lang="en-US" sz="1200" b="1" dirty="0" smtClean="0">
                <a:latin typeface="Georgia" panose="02040502050405020303" pitchFamily="18" charset="0"/>
                <a:ea typeface="Cambria" pitchFamily="18" charset="0"/>
              </a:rPr>
              <a:t>Rs. 35 </a:t>
            </a:r>
            <a:r>
              <a:rPr lang="en-US" sz="1200" b="1" dirty="0" err="1" smtClean="0">
                <a:latin typeface="Georgia" panose="02040502050405020303" pitchFamily="18" charset="0"/>
                <a:ea typeface="Cambria" pitchFamily="18" charset="0"/>
              </a:rPr>
              <a:t>Lakh</a:t>
            </a:r>
            <a:endParaRPr lang="en-US" sz="1200" b="1" dirty="0">
              <a:latin typeface="Georgia" panose="02040502050405020303" pitchFamily="18" charset="0"/>
              <a:ea typeface="Cambria" pitchFamily="18" charset="0"/>
            </a:endParaRPr>
          </a:p>
        </p:txBody>
      </p:sp>
      <p:sp>
        <p:nvSpPr>
          <p:cNvPr id="25" name="TextBox 24"/>
          <p:cNvSpPr txBox="1"/>
          <p:nvPr/>
        </p:nvSpPr>
        <p:spPr>
          <a:xfrm>
            <a:off x="1727626" y="3751158"/>
            <a:ext cx="2150167" cy="1015663"/>
          </a:xfrm>
          <a:prstGeom prst="rect">
            <a:avLst/>
          </a:prstGeom>
          <a:noFill/>
          <a:ln w="28575">
            <a:solidFill>
              <a:schemeClr val="tx1"/>
            </a:solidFill>
          </a:ln>
        </p:spPr>
        <p:txBody>
          <a:bodyPr wrap="square" rtlCol="0">
            <a:spAutoFit/>
          </a:bodyPr>
          <a:lstStyle/>
          <a:p>
            <a:pPr algn="ctr"/>
            <a:r>
              <a:rPr lang="en-US" sz="1200" b="1" u="sng" dirty="0" smtClean="0">
                <a:latin typeface="Georgia" panose="02040502050405020303" pitchFamily="18" charset="0"/>
                <a:ea typeface="Cambria" pitchFamily="18" charset="0"/>
              </a:rPr>
              <a:t>Annual Turnover</a:t>
            </a:r>
          </a:p>
          <a:p>
            <a:pPr algn="ctr"/>
            <a:r>
              <a:rPr lang="en-US" sz="1200" b="1" dirty="0" smtClean="0">
                <a:latin typeface="Georgia" panose="02040502050405020303" pitchFamily="18" charset="0"/>
                <a:ea typeface="Cambria" pitchFamily="18" charset="0"/>
              </a:rPr>
              <a:t>Rs.  52 </a:t>
            </a:r>
            <a:r>
              <a:rPr lang="en-US" sz="1200" b="1" dirty="0" err="1" smtClean="0">
                <a:latin typeface="Georgia" panose="02040502050405020303" pitchFamily="18" charset="0"/>
                <a:ea typeface="Cambria" pitchFamily="18" charset="0"/>
              </a:rPr>
              <a:t>Lakh</a:t>
            </a:r>
            <a:endParaRPr lang="en-US" sz="1200" b="1" dirty="0" smtClean="0">
              <a:latin typeface="Georgia" panose="02040502050405020303" pitchFamily="18" charset="0"/>
              <a:ea typeface="Cambria" pitchFamily="18" charset="0"/>
            </a:endParaRPr>
          </a:p>
          <a:p>
            <a:pPr algn="ctr"/>
            <a:r>
              <a:rPr lang="en-US" sz="1200" b="1" u="sng" dirty="0" smtClean="0">
                <a:latin typeface="Georgia" panose="02040502050405020303" pitchFamily="18" charset="0"/>
                <a:ea typeface="Cambria" pitchFamily="18" charset="0"/>
              </a:rPr>
              <a:t>Repayment</a:t>
            </a:r>
          </a:p>
          <a:p>
            <a:pPr algn="ctr"/>
            <a:r>
              <a:rPr lang="en-US" sz="1200" b="1" dirty="0" smtClean="0">
                <a:latin typeface="Georgia" panose="02040502050405020303" pitchFamily="18" charset="0"/>
                <a:ea typeface="Cambria" pitchFamily="18" charset="0"/>
              </a:rPr>
              <a:t>6 Years (1 Yr Moratorium)</a:t>
            </a:r>
            <a:endParaRPr lang="en-US" sz="1200" dirty="0">
              <a:latin typeface="Georgia" panose="02040502050405020303" pitchFamily="18" charset="0"/>
            </a:endParaRPr>
          </a:p>
        </p:txBody>
      </p:sp>
      <p:sp>
        <p:nvSpPr>
          <p:cNvPr id="26" name="Down Arrow 25"/>
          <p:cNvSpPr/>
          <p:nvPr/>
        </p:nvSpPr>
        <p:spPr>
          <a:xfrm>
            <a:off x="2743074" y="3392940"/>
            <a:ext cx="119269" cy="3180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Georgia" panose="02040502050405020303" pitchFamily="18" charset="0"/>
            </a:endParaRPr>
          </a:p>
        </p:txBody>
      </p:sp>
      <p:sp>
        <p:nvSpPr>
          <p:cNvPr id="27" name="TextBox 26"/>
          <p:cNvSpPr txBox="1"/>
          <p:nvPr/>
        </p:nvSpPr>
        <p:spPr>
          <a:xfrm>
            <a:off x="176758" y="2783861"/>
            <a:ext cx="712243" cy="276999"/>
          </a:xfrm>
          <a:prstGeom prst="rect">
            <a:avLst/>
          </a:prstGeom>
          <a:solidFill>
            <a:srgbClr val="92D050"/>
          </a:solidFill>
          <a:ln w="28575">
            <a:solidFill>
              <a:srgbClr val="92D050"/>
            </a:solidFill>
          </a:ln>
        </p:spPr>
        <p:txBody>
          <a:bodyPr wrap="square" rtlCol="0">
            <a:spAutoFit/>
          </a:bodyPr>
          <a:lstStyle/>
          <a:p>
            <a:r>
              <a:rPr lang="en-US" sz="1200" b="1" dirty="0" smtClean="0">
                <a:latin typeface="Georgia" panose="02040502050405020303" pitchFamily="18" charset="0"/>
                <a:ea typeface="Cambria" pitchFamily="18" charset="0"/>
              </a:rPr>
              <a:t>NLM</a:t>
            </a:r>
            <a:endParaRPr lang="en-US" sz="1200" b="1" dirty="0">
              <a:latin typeface="Georgia" panose="02040502050405020303" pitchFamily="18" charset="0"/>
              <a:ea typeface="Cambria" pitchFamily="18" charset="0"/>
            </a:endParaRPr>
          </a:p>
        </p:txBody>
      </p:sp>
      <p:sp>
        <p:nvSpPr>
          <p:cNvPr id="28" name="Right Arrow 27"/>
          <p:cNvSpPr/>
          <p:nvPr/>
        </p:nvSpPr>
        <p:spPr>
          <a:xfrm rot="18551851">
            <a:off x="578711" y="2151798"/>
            <a:ext cx="1439512" cy="100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Georgia" panose="02040502050405020303" pitchFamily="18" charset="0"/>
            </a:endParaRPr>
          </a:p>
        </p:txBody>
      </p:sp>
      <p:sp>
        <p:nvSpPr>
          <p:cNvPr id="29" name="TextBox 28"/>
          <p:cNvSpPr txBox="1"/>
          <p:nvPr/>
        </p:nvSpPr>
        <p:spPr>
          <a:xfrm rot="18439815">
            <a:off x="517577" y="1932729"/>
            <a:ext cx="1314358" cy="276999"/>
          </a:xfrm>
          <a:prstGeom prst="rect">
            <a:avLst/>
          </a:prstGeom>
          <a:noFill/>
        </p:spPr>
        <p:txBody>
          <a:bodyPr wrap="square" rtlCol="0">
            <a:spAutoFit/>
          </a:bodyPr>
          <a:lstStyle/>
          <a:p>
            <a:r>
              <a:rPr lang="en-US" sz="1200" b="1" dirty="0" smtClean="0">
                <a:latin typeface="Georgia" panose="02040502050405020303" pitchFamily="18" charset="0"/>
                <a:ea typeface="Cambria" pitchFamily="18" charset="0"/>
              </a:rPr>
              <a:t>Rs. 15 </a:t>
            </a:r>
            <a:r>
              <a:rPr lang="en-US" sz="1200" b="1" dirty="0" err="1" smtClean="0">
                <a:latin typeface="Georgia" panose="02040502050405020303" pitchFamily="18" charset="0"/>
                <a:ea typeface="Cambria" pitchFamily="18" charset="0"/>
              </a:rPr>
              <a:t>Lakh</a:t>
            </a:r>
            <a:endParaRPr lang="en-US" sz="1200" b="1" dirty="0">
              <a:latin typeface="Georgia" panose="02040502050405020303" pitchFamily="18" charset="0"/>
              <a:ea typeface="Cambria" pitchFamily="18" charset="0"/>
            </a:endParaRPr>
          </a:p>
        </p:txBody>
      </p:sp>
      <p:sp>
        <p:nvSpPr>
          <p:cNvPr id="36" name="Down Arrow 35"/>
          <p:cNvSpPr/>
          <p:nvPr/>
        </p:nvSpPr>
        <p:spPr>
          <a:xfrm>
            <a:off x="5418865" y="4874683"/>
            <a:ext cx="119269" cy="3180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Georgia" panose="02040502050405020303" pitchFamily="18" charset="0"/>
            </a:endParaRPr>
          </a:p>
        </p:txBody>
      </p:sp>
      <p:sp>
        <p:nvSpPr>
          <p:cNvPr id="37" name="TextBox 36"/>
          <p:cNvSpPr txBox="1"/>
          <p:nvPr/>
        </p:nvSpPr>
        <p:spPr>
          <a:xfrm>
            <a:off x="5103882" y="5227960"/>
            <a:ext cx="824948" cy="276999"/>
          </a:xfrm>
          <a:prstGeom prst="rect">
            <a:avLst/>
          </a:prstGeom>
          <a:solidFill>
            <a:srgbClr val="7030A0"/>
          </a:solidFill>
          <a:ln w="28575">
            <a:solidFill>
              <a:srgbClr val="7030A0"/>
            </a:solidFill>
          </a:ln>
        </p:spPr>
        <p:txBody>
          <a:bodyPr wrap="square" rtlCol="0">
            <a:spAutoFit/>
          </a:bodyPr>
          <a:lstStyle/>
          <a:p>
            <a:pPr algn="ctr"/>
            <a:r>
              <a:rPr lang="en-US" sz="1200" b="1" dirty="0" smtClean="0">
                <a:solidFill>
                  <a:srgbClr val="FFFF00"/>
                </a:solidFill>
                <a:latin typeface="Georgia" panose="02040502050405020303" pitchFamily="18" charset="0"/>
                <a:ea typeface="Cambria" pitchFamily="18" charset="0"/>
              </a:rPr>
              <a:t>FPC</a:t>
            </a:r>
            <a:endParaRPr lang="en-US" sz="1200" b="1" dirty="0">
              <a:solidFill>
                <a:srgbClr val="FFFF00"/>
              </a:solidFill>
              <a:latin typeface="Georgia" panose="02040502050405020303" pitchFamily="18" charset="0"/>
              <a:ea typeface="Cambria" pitchFamily="18" charset="0"/>
            </a:endParaRPr>
          </a:p>
        </p:txBody>
      </p:sp>
      <p:sp>
        <p:nvSpPr>
          <p:cNvPr id="38" name="Down Arrow 37"/>
          <p:cNvSpPr/>
          <p:nvPr/>
        </p:nvSpPr>
        <p:spPr>
          <a:xfrm>
            <a:off x="5397087" y="5536098"/>
            <a:ext cx="119269" cy="3180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Georgia" panose="02040502050405020303" pitchFamily="18" charset="0"/>
            </a:endParaRPr>
          </a:p>
        </p:txBody>
      </p:sp>
      <p:sp>
        <p:nvSpPr>
          <p:cNvPr id="39" name="TextBox 38"/>
          <p:cNvSpPr txBox="1"/>
          <p:nvPr/>
        </p:nvSpPr>
        <p:spPr>
          <a:xfrm>
            <a:off x="4835389" y="5893461"/>
            <a:ext cx="1222516" cy="461665"/>
          </a:xfrm>
          <a:prstGeom prst="rect">
            <a:avLst/>
          </a:prstGeom>
          <a:noFill/>
          <a:ln w="28575">
            <a:solidFill>
              <a:schemeClr val="tx1"/>
            </a:solidFill>
          </a:ln>
        </p:spPr>
        <p:txBody>
          <a:bodyPr wrap="square" rtlCol="0">
            <a:spAutoFit/>
          </a:bodyPr>
          <a:lstStyle/>
          <a:p>
            <a:pPr algn="ctr"/>
            <a:r>
              <a:rPr lang="en-US" sz="1200" b="1" dirty="0" smtClean="0">
                <a:latin typeface="Georgia" panose="02040502050405020303" pitchFamily="18" charset="0"/>
                <a:ea typeface="Cambria" pitchFamily="18" charset="0"/>
              </a:rPr>
              <a:t>Fattening Cluster</a:t>
            </a:r>
            <a:endParaRPr lang="en-US" sz="1200" b="1" dirty="0">
              <a:latin typeface="Georgia" panose="02040502050405020303" pitchFamily="18" charset="0"/>
              <a:ea typeface="Cambria" pitchFamily="18" charset="0"/>
            </a:endParaRPr>
          </a:p>
        </p:txBody>
      </p:sp>
      <p:sp>
        <p:nvSpPr>
          <p:cNvPr id="40" name="TextBox 39"/>
          <p:cNvSpPr txBox="1"/>
          <p:nvPr/>
        </p:nvSpPr>
        <p:spPr>
          <a:xfrm>
            <a:off x="545628" y="721166"/>
            <a:ext cx="6361032" cy="276999"/>
          </a:xfrm>
          <a:prstGeom prst="rect">
            <a:avLst/>
          </a:prstGeom>
          <a:solidFill>
            <a:schemeClr val="accent1">
              <a:lumMod val="20000"/>
              <a:lumOff val="80000"/>
            </a:schemeClr>
          </a:solidFill>
        </p:spPr>
        <p:txBody>
          <a:bodyPr wrap="square" rtlCol="0">
            <a:spAutoFit/>
          </a:bodyPr>
          <a:lstStyle/>
          <a:p>
            <a:pPr algn="ctr"/>
            <a:r>
              <a:rPr lang="en-US" sz="1200" b="1" dirty="0" smtClean="0">
                <a:latin typeface="Georgia" panose="02040502050405020303" pitchFamily="18" charset="0"/>
                <a:ea typeface="Cambria" pitchFamily="18" charset="0"/>
              </a:rPr>
              <a:t>FUNDING TO CLUSTER - SCHEMATIC LOAN FOR A PIGGERY VALUE CHAIN</a:t>
            </a:r>
            <a:endParaRPr lang="en-US" sz="1200" b="1" dirty="0">
              <a:latin typeface="Georgia" panose="02040502050405020303" pitchFamily="18" charset="0"/>
              <a:ea typeface="Cambria" pitchFamily="18" charset="0"/>
            </a:endParaRPr>
          </a:p>
        </p:txBody>
      </p:sp>
      <p:sp>
        <p:nvSpPr>
          <p:cNvPr id="41" name="TextBox 40"/>
          <p:cNvSpPr txBox="1"/>
          <p:nvPr/>
        </p:nvSpPr>
        <p:spPr>
          <a:xfrm>
            <a:off x="7730620" y="727627"/>
            <a:ext cx="4206240" cy="276999"/>
          </a:xfrm>
          <a:prstGeom prst="rect">
            <a:avLst/>
          </a:prstGeom>
          <a:solidFill>
            <a:schemeClr val="accent1">
              <a:lumMod val="20000"/>
              <a:lumOff val="80000"/>
            </a:schemeClr>
          </a:solidFill>
        </p:spPr>
        <p:txBody>
          <a:bodyPr wrap="square" rtlCol="0">
            <a:spAutoFit/>
          </a:bodyPr>
          <a:lstStyle/>
          <a:p>
            <a:pPr algn="ctr"/>
            <a:r>
              <a:rPr lang="en-US" sz="1200" b="1" dirty="0" smtClean="0">
                <a:latin typeface="Georgia" panose="02040502050405020303" pitchFamily="18" charset="0"/>
                <a:ea typeface="Cambria" pitchFamily="18" charset="0"/>
              </a:rPr>
              <a:t>NON-SCHEMATIC LOAN-PIGGERY VALUE CHAIN </a:t>
            </a:r>
            <a:endParaRPr lang="en-US" sz="1200" b="1" dirty="0">
              <a:latin typeface="Georgia" panose="02040502050405020303" pitchFamily="18" charset="0"/>
              <a:ea typeface="Cambria" pitchFamily="18" charset="0"/>
            </a:endParaRPr>
          </a:p>
        </p:txBody>
      </p:sp>
      <p:sp>
        <p:nvSpPr>
          <p:cNvPr id="42" name="TextBox 41"/>
          <p:cNvSpPr txBox="1"/>
          <p:nvPr/>
        </p:nvSpPr>
        <p:spPr>
          <a:xfrm>
            <a:off x="8413834" y="1411375"/>
            <a:ext cx="3147439" cy="646331"/>
          </a:xfrm>
          <a:prstGeom prst="rect">
            <a:avLst/>
          </a:prstGeom>
          <a:solidFill>
            <a:schemeClr val="accent1">
              <a:lumMod val="40000"/>
              <a:lumOff val="60000"/>
            </a:schemeClr>
          </a:solidFill>
          <a:ln w="28575">
            <a:solidFill>
              <a:schemeClr val="accent1">
                <a:lumMod val="40000"/>
                <a:lumOff val="60000"/>
              </a:schemeClr>
            </a:solidFill>
          </a:ln>
        </p:spPr>
        <p:txBody>
          <a:bodyPr wrap="square" rtlCol="0">
            <a:spAutoFit/>
          </a:bodyPr>
          <a:lstStyle/>
          <a:p>
            <a:pPr algn="ctr"/>
            <a:r>
              <a:rPr lang="en-US" sz="1200" b="1" dirty="0" smtClean="0">
                <a:latin typeface="Georgia" panose="02040502050405020303" pitchFamily="18" charset="0"/>
                <a:ea typeface="Cambria" pitchFamily="18" charset="0"/>
              </a:rPr>
              <a:t>Cluster of 8 no. Fattening Units comprising</a:t>
            </a:r>
          </a:p>
          <a:p>
            <a:pPr algn="ctr"/>
            <a:r>
              <a:rPr lang="en-US" sz="1200" b="1" dirty="0" smtClean="0">
                <a:latin typeface="Georgia" panose="02040502050405020303" pitchFamily="18" charset="0"/>
                <a:ea typeface="Cambria" pitchFamily="18" charset="0"/>
              </a:rPr>
              <a:t>8 SHGs each consisting 10 members</a:t>
            </a:r>
            <a:endParaRPr lang="en-US" sz="1200" b="1" dirty="0">
              <a:latin typeface="Georgia" panose="02040502050405020303" pitchFamily="18" charset="0"/>
              <a:ea typeface="Cambria" pitchFamily="18" charset="0"/>
            </a:endParaRPr>
          </a:p>
        </p:txBody>
      </p:sp>
      <p:cxnSp>
        <p:nvCxnSpPr>
          <p:cNvPr id="47" name="Straight Connector 46"/>
          <p:cNvCxnSpPr/>
          <p:nvPr/>
        </p:nvCxnSpPr>
        <p:spPr>
          <a:xfrm flipV="1">
            <a:off x="6062872" y="6145946"/>
            <a:ext cx="102182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7084699" y="1555187"/>
            <a:ext cx="0" cy="459075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7085777" y="1558129"/>
            <a:ext cx="1321905"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2" name="Down Arrow 51"/>
          <p:cNvSpPr/>
          <p:nvPr/>
        </p:nvSpPr>
        <p:spPr>
          <a:xfrm>
            <a:off x="9927920" y="2598705"/>
            <a:ext cx="119269" cy="3180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Georgia" panose="02040502050405020303" pitchFamily="18" charset="0"/>
            </a:endParaRPr>
          </a:p>
        </p:txBody>
      </p:sp>
      <p:sp>
        <p:nvSpPr>
          <p:cNvPr id="53" name="TextBox 52"/>
          <p:cNvSpPr txBox="1"/>
          <p:nvPr/>
        </p:nvSpPr>
        <p:spPr>
          <a:xfrm>
            <a:off x="8993642" y="2958994"/>
            <a:ext cx="1987826" cy="646331"/>
          </a:xfrm>
          <a:prstGeom prst="rect">
            <a:avLst/>
          </a:prstGeom>
          <a:noFill/>
          <a:ln w="28575">
            <a:solidFill>
              <a:schemeClr val="tx1"/>
            </a:solidFill>
          </a:ln>
        </p:spPr>
        <p:txBody>
          <a:bodyPr wrap="square" rtlCol="0">
            <a:spAutoFit/>
          </a:bodyPr>
          <a:lstStyle/>
          <a:p>
            <a:pPr algn="ctr"/>
            <a:r>
              <a:rPr lang="en-US" sz="1200" b="1" dirty="0" smtClean="0">
                <a:latin typeface="Georgia" panose="02040502050405020303" pitchFamily="18" charset="0"/>
                <a:ea typeface="Cambria" pitchFamily="18" charset="0"/>
              </a:rPr>
              <a:t>Project Cost- Rs. 26 </a:t>
            </a:r>
            <a:r>
              <a:rPr lang="en-US" sz="1200" b="1" dirty="0" err="1" smtClean="0">
                <a:latin typeface="Georgia" panose="02040502050405020303" pitchFamily="18" charset="0"/>
                <a:ea typeface="Cambria" pitchFamily="18" charset="0"/>
              </a:rPr>
              <a:t>Lakh</a:t>
            </a:r>
            <a:r>
              <a:rPr lang="en-US" sz="1200" b="1" dirty="0" smtClean="0">
                <a:latin typeface="Georgia" panose="02040502050405020303" pitchFamily="18" charset="0"/>
                <a:ea typeface="Cambria" pitchFamily="18" charset="0"/>
              </a:rPr>
              <a:t> X 8 = Rs. 208 </a:t>
            </a:r>
            <a:r>
              <a:rPr lang="en-US" sz="1200" b="1" dirty="0" err="1" smtClean="0">
                <a:latin typeface="Georgia" panose="02040502050405020303" pitchFamily="18" charset="0"/>
                <a:ea typeface="Cambria" pitchFamily="18" charset="0"/>
              </a:rPr>
              <a:t>Lakh</a:t>
            </a:r>
            <a:endParaRPr lang="en-US" sz="1200" b="1" dirty="0">
              <a:latin typeface="Georgia" panose="02040502050405020303" pitchFamily="18" charset="0"/>
              <a:ea typeface="Cambria" pitchFamily="18" charset="0"/>
            </a:endParaRPr>
          </a:p>
        </p:txBody>
      </p:sp>
      <p:sp>
        <p:nvSpPr>
          <p:cNvPr id="56" name="Right Arrow 55"/>
          <p:cNvSpPr/>
          <p:nvPr/>
        </p:nvSpPr>
        <p:spPr>
          <a:xfrm rot="3529769">
            <a:off x="8260390" y="2671271"/>
            <a:ext cx="910824" cy="169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Georgia" panose="02040502050405020303" pitchFamily="18" charset="0"/>
            </a:endParaRPr>
          </a:p>
        </p:txBody>
      </p:sp>
      <p:sp>
        <p:nvSpPr>
          <p:cNvPr id="57" name="TextBox 56"/>
          <p:cNvSpPr txBox="1"/>
          <p:nvPr/>
        </p:nvSpPr>
        <p:spPr>
          <a:xfrm rot="3450484">
            <a:off x="8005156" y="2365258"/>
            <a:ext cx="1476428" cy="276999"/>
          </a:xfrm>
          <a:prstGeom prst="rect">
            <a:avLst/>
          </a:prstGeom>
          <a:noFill/>
          <a:ln>
            <a:noFill/>
          </a:ln>
        </p:spPr>
        <p:txBody>
          <a:bodyPr wrap="square" rtlCol="0">
            <a:spAutoFit/>
          </a:bodyPr>
          <a:lstStyle/>
          <a:p>
            <a:pPr algn="ctr"/>
            <a:r>
              <a:rPr lang="en-US" sz="1200" b="1" dirty="0" smtClean="0">
                <a:latin typeface="Georgia" panose="02040502050405020303" pitchFamily="18" charset="0"/>
                <a:ea typeface="Cambria" pitchFamily="18" charset="0"/>
              </a:rPr>
              <a:t>Rs. 40 Lakh</a:t>
            </a:r>
            <a:endParaRPr lang="en-US" sz="1200" b="1" dirty="0">
              <a:latin typeface="Georgia" panose="02040502050405020303" pitchFamily="18" charset="0"/>
              <a:ea typeface="Cambria" pitchFamily="18" charset="0"/>
            </a:endParaRPr>
          </a:p>
        </p:txBody>
      </p:sp>
      <p:sp>
        <p:nvSpPr>
          <p:cNvPr id="58" name="TextBox 57"/>
          <p:cNvSpPr txBox="1"/>
          <p:nvPr/>
        </p:nvSpPr>
        <p:spPr>
          <a:xfrm>
            <a:off x="7328520" y="3162275"/>
            <a:ext cx="731520" cy="276999"/>
          </a:xfrm>
          <a:prstGeom prst="rect">
            <a:avLst/>
          </a:prstGeom>
          <a:solidFill>
            <a:srgbClr val="FFC000"/>
          </a:solidFill>
          <a:ln w="28575">
            <a:solidFill>
              <a:srgbClr val="FFC000"/>
            </a:solidFill>
          </a:ln>
        </p:spPr>
        <p:txBody>
          <a:bodyPr wrap="square" rtlCol="0">
            <a:spAutoFit/>
          </a:bodyPr>
          <a:lstStyle/>
          <a:p>
            <a:pPr algn="ctr"/>
            <a:r>
              <a:rPr lang="en-US" sz="1200" b="1" dirty="0" smtClean="0">
                <a:latin typeface="Georgia" panose="02040502050405020303" pitchFamily="18" charset="0"/>
                <a:ea typeface="Cambria" pitchFamily="18" charset="0"/>
              </a:rPr>
              <a:t>Bank</a:t>
            </a:r>
            <a:endParaRPr lang="en-US" sz="1200" b="1" dirty="0">
              <a:latin typeface="Georgia" panose="02040502050405020303" pitchFamily="18" charset="0"/>
              <a:ea typeface="Cambria" pitchFamily="18" charset="0"/>
            </a:endParaRPr>
          </a:p>
        </p:txBody>
      </p:sp>
      <p:sp>
        <p:nvSpPr>
          <p:cNvPr id="63" name="Right Arrow 62"/>
          <p:cNvSpPr/>
          <p:nvPr/>
        </p:nvSpPr>
        <p:spPr>
          <a:xfrm>
            <a:off x="8143086" y="3230097"/>
            <a:ext cx="768097" cy="1229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Georgia" panose="02040502050405020303" pitchFamily="18" charset="0"/>
            </a:endParaRPr>
          </a:p>
        </p:txBody>
      </p:sp>
      <p:sp>
        <p:nvSpPr>
          <p:cNvPr id="64" name="TextBox 63"/>
          <p:cNvSpPr txBox="1"/>
          <p:nvPr/>
        </p:nvSpPr>
        <p:spPr>
          <a:xfrm>
            <a:off x="7983802" y="3631863"/>
            <a:ext cx="3945835" cy="276999"/>
          </a:xfrm>
          <a:prstGeom prst="rect">
            <a:avLst/>
          </a:prstGeom>
          <a:noFill/>
          <a:ln>
            <a:noFill/>
          </a:ln>
        </p:spPr>
        <p:txBody>
          <a:bodyPr wrap="square" rtlCol="0">
            <a:spAutoFit/>
          </a:bodyPr>
          <a:lstStyle/>
          <a:p>
            <a:pPr algn="ctr"/>
            <a:r>
              <a:rPr lang="en-US" sz="1200" b="1" dirty="0" smtClean="0">
                <a:latin typeface="Georgia" panose="02040502050405020303" pitchFamily="18" charset="0"/>
                <a:ea typeface="Cambria" pitchFamily="18" charset="0"/>
              </a:rPr>
              <a:t>Rs. 168 </a:t>
            </a:r>
            <a:r>
              <a:rPr lang="en-US" sz="1200" b="1" dirty="0" err="1" smtClean="0">
                <a:latin typeface="Georgia" panose="02040502050405020303" pitchFamily="18" charset="0"/>
                <a:ea typeface="Cambria" pitchFamily="18" charset="0"/>
              </a:rPr>
              <a:t>lakh</a:t>
            </a:r>
            <a:r>
              <a:rPr lang="en-US" sz="1200" b="1" dirty="0" smtClean="0">
                <a:latin typeface="Georgia" panose="02040502050405020303" pitchFamily="18" charset="0"/>
                <a:ea typeface="Cambria" pitchFamily="18" charset="0"/>
              </a:rPr>
              <a:t> (Under KCC to 80 Persons)</a:t>
            </a:r>
            <a:endParaRPr lang="en-US" sz="1200" b="1" dirty="0">
              <a:latin typeface="Georgia" panose="02040502050405020303" pitchFamily="18" charset="0"/>
              <a:ea typeface="Cambria" pitchFamily="18" charset="0"/>
            </a:endParaRPr>
          </a:p>
        </p:txBody>
      </p:sp>
      <p:sp>
        <p:nvSpPr>
          <p:cNvPr id="65" name="Down Arrow 64"/>
          <p:cNvSpPr/>
          <p:nvPr/>
        </p:nvSpPr>
        <p:spPr>
          <a:xfrm>
            <a:off x="9918846" y="3907666"/>
            <a:ext cx="119269" cy="3180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Georgia" panose="02040502050405020303" pitchFamily="18" charset="0"/>
            </a:endParaRPr>
          </a:p>
        </p:txBody>
      </p:sp>
      <p:sp>
        <p:nvSpPr>
          <p:cNvPr id="66" name="TextBox 65"/>
          <p:cNvSpPr txBox="1"/>
          <p:nvPr/>
        </p:nvSpPr>
        <p:spPr>
          <a:xfrm>
            <a:off x="8648942" y="4269151"/>
            <a:ext cx="2743200" cy="276999"/>
          </a:xfrm>
          <a:prstGeom prst="rect">
            <a:avLst/>
          </a:prstGeom>
          <a:noFill/>
          <a:ln w="28575">
            <a:solidFill>
              <a:schemeClr val="tx1"/>
            </a:solidFill>
          </a:ln>
        </p:spPr>
        <p:txBody>
          <a:bodyPr wrap="square" rtlCol="0">
            <a:spAutoFit/>
          </a:bodyPr>
          <a:lstStyle/>
          <a:p>
            <a:pPr algn="ctr"/>
            <a:r>
              <a:rPr lang="en-US" sz="1200" b="1" dirty="0" smtClean="0">
                <a:latin typeface="Georgia" panose="02040502050405020303" pitchFamily="18" charset="0"/>
                <a:ea typeface="Cambria" pitchFamily="18" charset="0"/>
              </a:rPr>
              <a:t>Output- 96 MT/annum of Pork</a:t>
            </a:r>
            <a:endParaRPr lang="en-US" sz="1200" b="1" dirty="0">
              <a:latin typeface="Georgia" panose="02040502050405020303" pitchFamily="18" charset="0"/>
              <a:ea typeface="Cambria" pitchFamily="18" charset="0"/>
            </a:endParaRPr>
          </a:p>
        </p:txBody>
      </p:sp>
      <p:sp>
        <p:nvSpPr>
          <p:cNvPr id="67" name="Down Arrow 66"/>
          <p:cNvSpPr/>
          <p:nvPr/>
        </p:nvSpPr>
        <p:spPr>
          <a:xfrm>
            <a:off x="9915915" y="4575431"/>
            <a:ext cx="119269" cy="3180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Georgia" panose="02040502050405020303" pitchFamily="18" charset="0"/>
            </a:endParaRPr>
          </a:p>
        </p:txBody>
      </p:sp>
      <p:sp>
        <p:nvSpPr>
          <p:cNvPr id="69" name="TextBox 68"/>
          <p:cNvSpPr txBox="1"/>
          <p:nvPr/>
        </p:nvSpPr>
        <p:spPr>
          <a:xfrm>
            <a:off x="8940250" y="5462270"/>
            <a:ext cx="2150167" cy="1015663"/>
          </a:xfrm>
          <a:prstGeom prst="rect">
            <a:avLst/>
          </a:prstGeom>
          <a:noFill/>
          <a:ln w="28575">
            <a:solidFill>
              <a:schemeClr val="tx1"/>
            </a:solidFill>
          </a:ln>
        </p:spPr>
        <p:txBody>
          <a:bodyPr wrap="square" rtlCol="0">
            <a:spAutoFit/>
          </a:bodyPr>
          <a:lstStyle/>
          <a:p>
            <a:pPr algn="ctr"/>
            <a:r>
              <a:rPr lang="en-US" sz="1200" b="1" u="sng" dirty="0" smtClean="0">
                <a:latin typeface="Georgia" panose="02040502050405020303" pitchFamily="18" charset="0"/>
                <a:ea typeface="Cambria" pitchFamily="18" charset="0"/>
              </a:rPr>
              <a:t>Annual Turnover</a:t>
            </a:r>
          </a:p>
          <a:p>
            <a:pPr algn="ctr"/>
            <a:r>
              <a:rPr lang="en-US" sz="1200" b="1" dirty="0" smtClean="0">
                <a:latin typeface="Georgia" panose="02040502050405020303" pitchFamily="18" charset="0"/>
                <a:ea typeface="Cambria" pitchFamily="18" charset="0"/>
              </a:rPr>
              <a:t>Rs.  240 </a:t>
            </a:r>
            <a:r>
              <a:rPr lang="en-US" sz="1200" b="1" dirty="0" err="1" smtClean="0">
                <a:latin typeface="Georgia" panose="02040502050405020303" pitchFamily="18" charset="0"/>
                <a:ea typeface="Cambria" pitchFamily="18" charset="0"/>
              </a:rPr>
              <a:t>Lakh</a:t>
            </a:r>
            <a:endParaRPr lang="en-US" sz="1200" b="1" dirty="0" smtClean="0">
              <a:latin typeface="Georgia" panose="02040502050405020303" pitchFamily="18" charset="0"/>
              <a:ea typeface="Cambria" pitchFamily="18" charset="0"/>
            </a:endParaRPr>
          </a:p>
          <a:p>
            <a:pPr algn="ctr"/>
            <a:r>
              <a:rPr lang="en-US" sz="1200" b="1" u="sng" dirty="0" smtClean="0">
                <a:latin typeface="Georgia" panose="02040502050405020303" pitchFamily="18" charset="0"/>
                <a:ea typeface="Cambria" pitchFamily="18" charset="0"/>
              </a:rPr>
              <a:t>Repayment</a:t>
            </a:r>
          </a:p>
          <a:p>
            <a:pPr algn="ctr"/>
            <a:r>
              <a:rPr lang="en-US" sz="1200" b="1" dirty="0" smtClean="0">
                <a:latin typeface="Georgia" panose="02040502050405020303" pitchFamily="18" charset="0"/>
                <a:ea typeface="Cambria" pitchFamily="18" charset="0"/>
              </a:rPr>
              <a:t>6 Years (1 Yr. Moratorium)</a:t>
            </a:r>
            <a:endParaRPr lang="en-US" sz="1200" dirty="0">
              <a:latin typeface="Georgia" panose="02040502050405020303" pitchFamily="18" charset="0"/>
            </a:endParaRPr>
          </a:p>
        </p:txBody>
      </p:sp>
      <p:sp>
        <p:nvSpPr>
          <p:cNvPr id="71" name="TextBox 70"/>
          <p:cNvSpPr txBox="1"/>
          <p:nvPr/>
        </p:nvSpPr>
        <p:spPr>
          <a:xfrm>
            <a:off x="1414674" y="6073538"/>
            <a:ext cx="2150167" cy="276999"/>
          </a:xfrm>
          <a:prstGeom prst="rect">
            <a:avLst/>
          </a:prstGeom>
          <a:noFill/>
          <a:ln w="28575">
            <a:solidFill>
              <a:schemeClr val="tx1"/>
            </a:solidFill>
          </a:ln>
        </p:spPr>
        <p:txBody>
          <a:bodyPr wrap="square" rtlCol="0">
            <a:spAutoFit/>
          </a:bodyPr>
          <a:lstStyle/>
          <a:p>
            <a:pPr algn="ctr"/>
            <a:r>
              <a:rPr lang="en-US" sz="1200" b="1" dirty="0" smtClean="0">
                <a:latin typeface="Georgia" panose="02040502050405020303" pitchFamily="18" charset="0"/>
                <a:ea typeface="Cambria" pitchFamily="18" charset="0"/>
              </a:rPr>
              <a:t>3 Nos. of Mini Feed Mills</a:t>
            </a:r>
            <a:endParaRPr lang="en-US" sz="1200" b="1" dirty="0">
              <a:latin typeface="Georgia" panose="02040502050405020303" pitchFamily="18" charset="0"/>
            </a:endParaRPr>
          </a:p>
        </p:txBody>
      </p:sp>
      <p:sp>
        <p:nvSpPr>
          <p:cNvPr id="73" name="Right Arrow 72"/>
          <p:cNvSpPr/>
          <p:nvPr/>
        </p:nvSpPr>
        <p:spPr>
          <a:xfrm>
            <a:off x="7730620" y="1708696"/>
            <a:ext cx="657906" cy="135836"/>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Georgia" panose="02040502050405020303" pitchFamily="18" charset="0"/>
            </a:endParaRPr>
          </a:p>
        </p:txBody>
      </p:sp>
      <p:cxnSp>
        <p:nvCxnSpPr>
          <p:cNvPr id="84" name="Straight Arrow Connector 83"/>
          <p:cNvCxnSpPr>
            <a:endCxn id="37" idx="1"/>
          </p:cNvCxnSpPr>
          <p:nvPr/>
        </p:nvCxnSpPr>
        <p:spPr>
          <a:xfrm flipV="1">
            <a:off x="3564841" y="5366460"/>
            <a:ext cx="1539041" cy="747893"/>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37" idx="3"/>
          </p:cNvCxnSpPr>
          <p:nvPr/>
        </p:nvCxnSpPr>
        <p:spPr>
          <a:xfrm>
            <a:off x="5928830" y="5366460"/>
            <a:ext cx="1771744"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579669" y="4903843"/>
            <a:ext cx="824948" cy="276999"/>
          </a:xfrm>
          <a:prstGeom prst="rect">
            <a:avLst/>
          </a:prstGeom>
          <a:solidFill>
            <a:srgbClr val="7030A0"/>
          </a:solidFill>
          <a:ln w="28575">
            <a:solidFill>
              <a:srgbClr val="7030A0"/>
            </a:solidFill>
          </a:ln>
        </p:spPr>
        <p:txBody>
          <a:bodyPr wrap="square" rtlCol="0">
            <a:spAutoFit/>
          </a:bodyPr>
          <a:lstStyle/>
          <a:p>
            <a:pPr algn="ctr"/>
            <a:r>
              <a:rPr lang="en-US" sz="1200" b="1" dirty="0" smtClean="0">
                <a:solidFill>
                  <a:srgbClr val="FFFF00"/>
                </a:solidFill>
                <a:latin typeface="Georgia" panose="02040502050405020303" pitchFamily="18" charset="0"/>
                <a:ea typeface="Cambria" pitchFamily="18" charset="0"/>
              </a:rPr>
              <a:t>FPC</a:t>
            </a:r>
            <a:endParaRPr lang="en-US" sz="1200" b="1" dirty="0">
              <a:solidFill>
                <a:srgbClr val="FFFF00"/>
              </a:solidFill>
              <a:latin typeface="Georgia" panose="02040502050405020303" pitchFamily="18" charset="0"/>
              <a:ea typeface="Cambria" pitchFamily="18" charset="0"/>
            </a:endParaRPr>
          </a:p>
        </p:txBody>
      </p:sp>
      <p:sp>
        <p:nvSpPr>
          <p:cNvPr id="93" name="Down Arrow 92"/>
          <p:cNvSpPr/>
          <p:nvPr/>
        </p:nvSpPr>
        <p:spPr>
          <a:xfrm>
            <a:off x="9915942" y="5210123"/>
            <a:ext cx="125893" cy="205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Georgia" panose="02040502050405020303" pitchFamily="18" charset="0"/>
            </a:endParaRPr>
          </a:p>
        </p:txBody>
      </p:sp>
      <p:cxnSp>
        <p:nvCxnSpPr>
          <p:cNvPr id="55" name="Straight Connector 54"/>
          <p:cNvCxnSpPr/>
          <p:nvPr/>
        </p:nvCxnSpPr>
        <p:spPr>
          <a:xfrm>
            <a:off x="7262446" y="727627"/>
            <a:ext cx="26378" cy="613037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918379" y="188091"/>
            <a:ext cx="6361032" cy="338554"/>
          </a:xfrm>
          <a:prstGeom prst="rect">
            <a:avLst/>
          </a:prstGeom>
          <a:solidFill>
            <a:schemeClr val="accent1">
              <a:lumMod val="20000"/>
              <a:lumOff val="80000"/>
            </a:schemeClr>
          </a:solidFill>
        </p:spPr>
        <p:txBody>
          <a:bodyPr wrap="square" rtlCol="0">
            <a:spAutoFit/>
          </a:bodyPr>
          <a:lstStyle/>
          <a:p>
            <a:pPr algn="ctr"/>
            <a:r>
              <a:rPr lang="en-US" sz="1600" b="1" dirty="0" smtClean="0">
                <a:latin typeface="Georgia" panose="02040502050405020303" pitchFamily="18" charset="0"/>
                <a:ea typeface="Cambria" pitchFamily="18" charset="0"/>
              </a:rPr>
              <a:t>ENTIRE PIGGERY VALUE CHAIN</a:t>
            </a:r>
            <a:endParaRPr lang="en-US" sz="1600" b="1" dirty="0">
              <a:latin typeface="Georgia" panose="02040502050405020303" pitchFamily="18" charset="0"/>
              <a:ea typeface="Cambria" pitchFamily="18" charset="0"/>
            </a:endParaRPr>
          </a:p>
        </p:txBody>
      </p:sp>
    </p:spTree>
    <p:extLst>
      <p:ext uri="{BB962C8B-B14F-4D97-AF65-F5344CB8AC3E}">
        <p14:creationId xmlns:p14="http://schemas.microsoft.com/office/powerpoint/2010/main" val="1592166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9131" y="272561"/>
            <a:ext cx="12112869" cy="6490837"/>
            <a:chOff x="199333" y="375955"/>
            <a:chExt cx="12119277" cy="6490837"/>
          </a:xfrm>
        </p:grpSpPr>
        <p:graphicFrame>
          <p:nvGraphicFramePr>
            <p:cNvPr id="5" name="Chart 4"/>
            <p:cNvGraphicFramePr/>
            <p:nvPr>
              <p:extLst/>
            </p:nvPr>
          </p:nvGraphicFramePr>
          <p:xfrm>
            <a:off x="1554022" y="1040477"/>
            <a:ext cx="8077200" cy="563555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99333" y="375955"/>
              <a:ext cx="12042102" cy="400110"/>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Georgia" panose="02040502050405020303" pitchFamily="18" charset="0"/>
                  <a:ea typeface="+mn-ea"/>
                  <a:cs typeface="+mn-cs"/>
                </a:rPr>
                <a:t>Present Status of </a:t>
              </a:r>
              <a:r>
                <a:rPr kumimoji="0" lang="en-US" sz="2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Georgia" panose="02040502050405020303" pitchFamily="18" charset="0"/>
                  <a:ea typeface="+mn-ea"/>
                  <a:cs typeface="+mn-cs"/>
                </a:rPr>
                <a:t>Huge </a:t>
              </a:r>
              <a:r>
                <a:rPr kumimoji="0" 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Georgia" panose="02040502050405020303" pitchFamily="18" charset="0"/>
                  <a:ea typeface="+mn-ea"/>
                  <a:cs typeface="+mn-cs"/>
                </a:rPr>
                <a:t>Agri &amp; Allied Sector Predominated by </a:t>
              </a:r>
              <a:r>
                <a:rPr kumimoji="0" lang="en-US" sz="2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Georgia" panose="02040502050405020303" pitchFamily="18" charset="0"/>
                  <a:ea typeface="+mn-ea"/>
                  <a:cs typeface="+mn-cs"/>
                </a:rPr>
                <a:t>Organised Small </a:t>
              </a:r>
              <a:r>
                <a:rPr kumimoji="0" 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Georgia" panose="02040502050405020303" pitchFamily="18" charset="0"/>
                  <a:ea typeface="+mn-ea"/>
                  <a:cs typeface="+mn-cs"/>
                </a:rPr>
                <a:t>&amp; Marginal </a:t>
              </a:r>
              <a:r>
                <a:rPr kumimoji="0" lang="en-US" sz="2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Georgia" panose="02040502050405020303" pitchFamily="18" charset="0"/>
                  <a:ea typeface="+mn-ea"/>
                  <a:cs typeface="+mn-cs"/>
                </a:rPr>
                <a:t>Farmers</a:t>
              </a:r>
              <a:endParaRPr kumimoji="0" 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Georgia" panose="02040502050405020303" pitchFamily="18" charset="0"/>
                <a:ea typeface="+mn-ea"/>
                <a:cs typeface="+mn-cs"/>
              </a:endParaRPr>
            </a:p>
          </p:txBody>
        </p:sp>
        <p:sp>
          <p:nvSpPr>
            <p:cNvPr id="7" name="TextBox 6"/>
            <p:cNvSpPr txBox="1"/>
            <p:nvPr/>
          </p:nvSpPr>
          <p:spPr>
            <a:xfrm rot="2254563">
              <a:off x="3336988" y="4021889"/>
              <a:ext cx="343274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Remaining 65 % remain Unorganised with Huge accumulated Liability as NPA which is compounding every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8" name="TextBox 7"/>
            <p:cNvSpPr txBox="1"/>
            <p:nvPr/>
          </p:nvSpPr>
          <p:spPr>
            <a:xfrm>
              <a:off x="6248400" y="2392019"/>
              <a:ext cx="1849015"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FFFF00"/>
                  </a:solidFill>
                  <a:effectLst/>
                  <a:uLnTx/>
                  <a:uFillTx/>
                  <a:latin typeface="Georgia" panose="02040502050405020303" pitchFamily="18" charset="0"/>
                  <a:ea typeface="+mn-ea"/>
                  <a:cs typeface="+mn-cs"/>
                </a:rPr>
                <a:t>35% of total small &amp; marginal farmers of Assam has been organised and developed by </a:t>
              </a:r>
              <a:r>
                <a:rPr kumimoji="0" lang="en-IN" sz="1400" b="1" i="0" u="none" strike="noStrike" kern="1200" cap="none" spc="0" normalizeH="0" baseline="0" noProof="0" dirty="0" err="1">
                  <a:ln>
                    <a:noFill/>
                  </a:ln>
                  <a:solidFill>
                    <a:srgbClr val="FFFF00"/>
                  </a:solidFill>
                  <a:effectLst/>
                  <a:uLnTx/>
                  <a:uFillTx/>
                  <a:latin typeface="Georgia" panose="02040502050405020303" pitchFamily="18" charset="0"/>
                  <a:ea typeface="+mn-ea"/>
                  <a:cs typeface="+mn-cs"/>
                </a:rPr>
                <a:t>GoA</a:t>
              </a:r>
              <a:r>
                <a:rPr kumimoji="0" lang="en-IN" sz="1400" b="1" i="0" u="none" strike="noStrike" kern="1200" cap="none" spc="0" normalizeH="0" baseline="0" noProof="0" dirty="0">
                  <a:ln>
                    <a:noFill/>
                  </a:ln>
                  <a:solidFill>
                    <a:srgbClr val="FFFF00"/>
                  </a:solidFill>
                  <a:effectLst/>
                  <a:uLnTx/>
                  <a:uFillTx/>
                  <a:latin typeface="Georgia" panose="02040502050405020303" pitchFamily="18" charset="0"/>
                  <a:ea typeface="+mn-ea"/>
                  <a:cs typeface="+mn-cs"/>
                </a:rPr>
                <a:t> in last 10 </a:t>
              </a:r>
              <a:r>
                <a:rPr kumimoji="0" lang="en-IN" sz="1400" b="1" i="0" u="none" strike="noStrike" kern="1200" cap="none" spc="0" normalizeH="0" baseline="0" noProof="0" dirty="0" smtClean="0">
                  <a:ln>
                    <a:noFill/>
                  </a:ln>
                  <a:solidFill>
                    <a:srgbClr val="FFFF00"/>
                  </a:solidFill>
                  <a:effectLst/>
                  <a:uLnTx/>
                  <a:uFillTx/>
                  <a:latin typeface="Georgia" panose="02040502050405020303" pitchFamily="18" charset="0"/>
                  <a:ea typeface="+mn-ea"/>
                  <a:cs typeface="+mn-cs"/>
                </a:rPr>
                <a:t>years mostly in the form of FPOs</a:t>
              </a:r>
              <a:endParaRPr kumimoji="0" lang="en-IN" sz="1400" b="1" i="0" u="none" strike="noStrike" kern="1200" cap="none" spc="0" normalizeH="0" baseline="0" noProof="0" dirty="0">
                <a:ln>
                  <a:noFill/>
                </a:ln>
                <a:solidFill>
                  <a:srgbClr val="FFFF00"/>
                </a:solidFill>
                <a:effectLst/>
                <a:uLnTx/>
                <a:uFillTx/>
                <a:latin typeface="Georgia" panose="02040502050405020303" pitchFamily="18" charset="0"/>
                <a:ea typeface="+mn-ea"/>
                <a:cs typeface="+mn-cs"/>
              </a:endParaRPr>
            </a:p>
          </p:txBody>
        </p:sp>
        <p:sp>
          <p:nvSpPr>
            <p:cNvPr id="9" name="Oval Callout 8"/>
            <p:cNvSpPr/>
            <p:nvPr/>
          </p:nvSpPr>
          <p:spPr>
            <a:xfrm rot="19363470">
              <a:off x="2222990" y="1225279"/>
              <a:ext cx="1631471" cy="1331215"/>
            </a:xfrm>
            <a:prstGeom prst="wedgeEllipseCallout">
              <a:avLst>
                <a:gd name="adj1" fmla="val 2651"/>
                <a:gd name="adj2" fmla="val 83575"/>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uLnTx/>
                  <a:uFillTx/>
                  <a:latin typeface="Georgia" panose="02040502050405020303" pitchFamily="18" charset="0"/>
                  <a:ea typeface="+mn-ea"/>
                  <a:cs typeface="+mn-cs"/>
                </a:rPr>
                <a:t>Difficult to Create Bank Linkage</a:t>
              </a:r>
            </a:p>
          </p:txBody>
        </p:sp>
        <p:sp>
          <p:nvSpPr>
            <p:cNvPr id="10" name="Oval Callout 9"/>
            <p:cNvSpPr/>
            <p:nvPr/>
          </p:nvSpPr>
          <p:spPr>
            <a:xfrm rot="1723785">
              <a:off x="7498764" y="876579"/>
              <a:ext cx="1813560" cy="1362197"/>
            </a:xfrm>
            <a:prstGeom prst="wedgeEllipseCallout">
              <a:avLst>
                <a:gd name="adj1" fmla="val -27651"/>
                <a:gd name="adj2" fmla="val 82197"/>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70AD47">
                      <a:lumMod val="50000"/>
                    </a:srgbClr>
                  </a:solidFill>
                  <a:effectLst/>
                  <a:uLnTx/>
                  <a:uFillTx/>
                  <a:latin typeface="Georgia" panose="02040502050405020303" pitchFamily="18" charset="0"/>
                  <a:ea typeface="+mn-ea"/>
                  <a:cs typeface="+mn-cs"/>
                </a:rPr>
                <a:t>Possible to Create Bank Linkage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8856" y="6332502"/>
              <a:ext cx="949754" cy="534290"/>
            </a:xfrm>
            <a:prstGeom prst="rect">
              <a:avLst/>
            </a:prstGeom>
          </p:spPr>
        </p:pic>
      </p:grpSp>
      <p:sp>
        <p:nvSpPr>
          <p:cNvPr id="12" name="TextBox 11"/>
          <p:cNvSpPr txBox="1"/>
          <p:nvPr/>
        </p:nvSpPr>
        <p:spPr>
          <a:xfrm>
            <a:off x="87083" y="5372310"/>
            <a:ext cx="3499341"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dirty="0" smtClean="0">
                <a:ln>
                  <a:noFill/>
                </a:ln>
                <a:solidFill>
                  <a:prstClr val="black"/>
                </a:solidFill>
                <a:effectLst/>
                <a:uLnTx/>
                <a:uFillTx/>
                <a:latin typeface="Georgia" panose="02040502050405020303" pitchFamily="18" charset="0"/>
                <a:ea typeface="+mn-ea"/>
                <a:cs typeface="+mn-cs"/>
              </a:rPr>
              <a:t>Approx. 20 Lakh Hectare Land Area predominated by Approx. 25 Lakh Small &amp; Marginal Farmer</a:t>
            </a:r>
            <a:endParaRPr kumimoji="0" lang="en-IN" sz="1800" b="1"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3" name="TextBox 12"/>
          <p:cNvSpPr txBox="1"/>
          <p:nvPr/>
        </p:nvSpPr>
        <p:spPr>
          <a:xfrm>
            <a:off x="8713202" y="4675865"/>
            <a:ext cx="3373258" cy="338554"/>
          </a:xfrm>
          <a:prstGeom prst="rect">
            <a:avLst/>
          </a:prstGeom>
          <a:solidFill>
            <a:srgbClr val="CCFF29"/>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2060"/>
                </a:solidFill>
                <a:effectLst/>
                <a:uLnTx/>
                <a:uFillTx/>
                <a:latin typeface="Georgia" panose="02040502050405020303" pitchFamily="18" charset="0"/>
                <a:ea typeface="+mn-ea"/>
                <a:cs typeface="+mn-cs"/>
              </a:rPr>
              <a:t>Cluster based MSE Sector</a:t>
            </a:r>
          </a:p>
        </p:txBody>
      </p:sp>
      <p:sp>
        <p:nvSpPr>
          <p:cNvPr id="14" name="TextBox 13"/>
          <p:cNvSpPr txBox="1"/>
          <p:nvPr/>
        </p:nvSpPr>
        <p:spPr>
          <a:xfrm>
            <a:off x="8713202" y="5019957"/>
            <a:ext cx="3373258" cy="826203"/>
          </a:xfrm>
          <a:prstGeom prst="rect">
            <a:avLst/>
          </a:prstGeom>
          <a:solidFill>
            <a:schemeClr val="accent1">
              <a:lumMod val="75000"/>
            </a:schemeClr>
          </a:solidFill>
          <a:ln>
            <a:solidFill>
              <a:srgbClr val="FF000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smtClean="0">
                <a:ln>
                  <a:noFill/>
                </a:ln>
                <a:solidFill>
                  <a:srgbClr val="FFFF00"/>
                </a:solidFill>
                <a:effectLst/>
                <a:uLnTx/>
                <a:uFillTx/>
                <a:latin typeface="Cambria" pitchFamily="18" charset="0"/>
                <a:ea typeface="Cambria" pitchFamily="18" charset="0"/>
              </a:rPr>
              <a:t>25 – 30 thousand (Approx.)</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smtClean="0">
                <a:ln>
                  <a:noFill/>
                </a:ln>
                <a:solidFill>
                  <a:srgbClr val="FFFF00"/>
                </a:solidFill>
                <a:effectLst/>
                <a:uLnTx/>
                <a:uFillTx/>
                <a:latin typeface="Cambria" pitchFamily="18" charset="0"/>
                <a:ea typeface="Cambria" pitchFamily="18" charset="0"/>
              </a:rPr>
              <a:t>Micro Food Processing &amp;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smtClean="0">
                <a:ln>
                  <a:noFill/>
                </a:ln>
                <a:solidFill>
                  <a:srgbClr val="FFFF00"/>
                </a:solidFill>
                <a:effectLst/>
                <a:uLnTx/>
                <a:uFillTx/>
                <a:latin typeface="Cambria" pitchFamily="18" charset="0"/>
                <a:ea typeface="Cambria" pitchFamily="18" charset="0"/>
              </a:rPr>
              <a:t>Small Business Entrepreneurs</a:t>
            </a:r>
          </a:p>
        </p:txBody>
      </p:sp>
      <p:sp>
        <p:nvSpPr>
          <p:cNvPr id="15" name="TextBox 14"/>
          <p:cNvSpPr txBox="1"/>
          <p:nvPr/>
        </p:nvSpPr>
        <p:spPr>
          <a:xfrm>
            <a:off x="9651119" y="1358588"/>
            <a:ext cx="2408127" cy="584775"/>
          </a:xfrm>
          <a:prstGeom prst="rect">
            <a:avLst/>
          </a:prstGeom>
          <a:solidFill>
            <a:srgbClr val="92D050"/>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Georgia" panose="02040502050405020303" pitchFamily="18" charset="0"/>
                <a:ea typeface="+mn-ea"/>
                <a:cs typeface="+mn-cs"/>
              </a:rPr>
              <a:t>Organized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prstClr val="black"/>
                </a:solidFill>
                <a:effectLst/>
                <a:uLnTx/>
                <a:uFillTx/>
                <a:latin typeface="Georgia" panose="02040502050405020303" pitchFamily="18" charset="0"/>
                <a:ea typeface="+mn-ea"/>
                <a:cs typeface="+mn-cs"/>
              </a:rPr>
              <a:t>Agri</a:t>
            </a:r>
            <a:r>
              <a:rPr kumimoji="0" lang="en-US" sz="1600" b="1" i="0" u="none" strike="noStrike" kern="0" cap="none" spc="0" normalizeH="0" baseline="0" noProof="0" dirty="0" smtClean="0">
                <a:ln>
                  <a:noFill/>
                </a:ln>
                <a:solidFill>
                  <a:prstClr val="black"/>
                </a:solidFill>
                <a:effectLst/>
                <a:uLnTx/>
                <a:uFillTx/>
                <a:latin typeface="Georgia" panose="02040502050405020303" pitchFamily="18" charset="0"/>
                <a:ea typeface="+mn-ea"/>
                <a:cs typeface="+mn-cs"/>
              </a:rPr>
              <a:t> &amp; Allied Sector</a:t>
            </a:r>
          </a:p>
        </p:txBody>
      </p:sp>
    </p:spTree>
    <p:extLst>
      <p:ext uri="{BB962C8B-B14F-4D97-AF65-F5344CB8AC3E}">
        <p14:creationId xmlns:p14="http://schemas.microsoft.com/office/powerpoint/2010/main" val="3716146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p:cNvSpPr/>
          <p:nvPr/>
        </p:nvSpPr>
        <p:spPr>
          <a:xfrm>
            <a:off x="3006968" y="4035653"/>
            <a:ext cx="3261946" cy="1442667"/>
          </a:xfrm>
          <a:prstGeom prst="rect">
            <a:avLst/>
          </a:prstGeom>
          <a:solidFill>
            <a:srgbClr val="DEC8E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71500" y="1585665"/>
            <a:ext cx="1402323" cy="387866"/>
          </a:xfrm>
          <a:prstGeom prst="rect">
            <a:avLst/>
          </a:prstGeom>
          <a:solidFill>
            <a:schemeClr val="accent4"/>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IN" sz="1600" b="1" dirty="0" smtClean="0"/>
              <a:t>Modality</a:t>
            </a:r>
            <a:endParaRPr lang="en-IN" sz="1600" b="1" dirty="0"/>
          </a:p>
        </p:txBody>
      </p:sp>
      <p:sp>
        <p:nvSpPr>
          <p:cNvPr id="27" name="Rounded Rectangle 26"/>
          <p:cNvSpPr/>
          <p:nvPr/>
        </p:nvSpPr>
        <p:spPr>
          <a:xfrm>
            <a:off x="1758462" y="596780"/>
            <a:ext cx="9750669" cy="2478289"/>
          </a:xfrm>
          <a:prstGeom prst="roundRect">
            <a:avLst>
              <a:gd name="adj" fmla="val 5861"/>
            </a:avLst>
          </a:prstGeom>
          <a:noFill/>
        </p:spPr>
        <p:style>
          <a:lnRef idx="2">
            <a:schemeClr val="accent2"/>
          </a:lnRef>
          <a:fillRef idx="1">
            <a:schemeClr val="lt1"/>
          </a:fillRef>
          <a:effectRef idx="0">
            <a:schemeClr val="accent2"/>
          </a:effectRef>
          <a:fontRef idx="minor">
            <a:schemeClr val="dk1"/>
          </a:fontRef>
        </p:style>
        <p:txBody>
          <a:bodyPr rtlCol="0" anchor="ctr"/>
          <a:lstStyle/>
          <a:p>
            <a:pPr marL="171450" indent="-171450">
              <a:spcBef>
                <a:spcPts val="600"/>
              </a:spcBef>
              <a:buFont typeface="Wingdings" panose="05000000000000000000" pitchFamily="2" charset="2"/>
              <a:buChar char="Ø"/>
            </a:pPr>
            <a:r>
              <a:rPr lang="en-IN" sz="1100" dirty="0" smtClean="0">
                <a:solidFill>
                  <a:schemeClr val="tx1"/>
                </a:solidFill>
              </a:rPr>
              <a:t>Loan Proposal for Cluster based Micro Food Processors (Small Entrepreneurs) with </a:t>
            </a:r>
            <a:r>
              <a:rPr lang="en-IN" sz="1100" dirty="0">
                <a:solidFill>
                  <a:schemeClr val="tx1"/>
                </a:solidFill>
              </a:rPr>
              <a:t>a proper financial projection acceptable by the Bank (DPR</a:t>
            </a:r>
            <a:r>
              <a:rPr lang="en-IN" sz="1100" dirty="0" smtClean="0">
                <a:solidFill>
                  <a:schemeClr val="tx1"/>
                </a:solidFill>
              </a:rPr>
              <a:t>).</a:t>
            </a:r>
          </a:p>
          <a:p>
            <a:pPr marL="171450" indent="-171450">
              <a:spcBef>
                <a:spcPts val="600"/>
              </a:spcBef>
              <a:buFont typeface="Wingdings" panose="05000000000000000000" pitchFamily="2" charset="2"/>
              <a:buChar char="Ø"/>
            </a:pPr>
            <a:r>
              <a:rPr lang="en-IN" sz="1100" dirty="0">
                <a:solidFill>
                  <a:schemeClr val="tx1"/>
                </a:solidFill>
              </a:rPr>
              <a:t>Loan will be taken by </a:t>
            </a:r>
            <a:r>
              <a:rPr lang="en-IN" sz="1100" dirty="0" smtClean="0">
                <a:solidFill>
                  <a:schemeClr val="tx1"/>
                </a:solidFill>
              </a:rPr>
              <a:t>Cluster Based Micro Food Processors.</a:t>
            </a:r>
          </a:p>
          <a:p>
            <a:pPr marL="171450" indent="-171450">
              <a:spcBef>
                <a:spcPts val="600"/>
              </a:spcBef>
              <a:buFont typeface="Wingdings" panose="05000000000000000000" pitchFamily="2" charset="2"/>
              <a:buChar char="Ø"/>
            </a:pPr>
            <a:r>
              <a:rPr lang="en-IN" sz="1100" dirty="0" smtClean="0">
                <a:solidFill>
                  <a:schemeClr val="tx1"/>
                </a:solidFill>
              </a:rPr>
              <a:t>Raw Material (inputs) to be procured from cluster based farmers from FPO / FPC to feed the Processing Units.</a:t>
            </a:r>
          </a:p>
          <a:p>
            <a:pPr marL="171450" indent="-171450">
              <a:spcBef>
                <a:spcPts val="600"/>
              </a:spcBef>
              <a:buFont typeface="Wingdings" panose="05000000000000000000" pitchFamily="2" charset="2"/>
              <a:buChar char="Ø"/>
            </a:pPr>
            <a:r>
              <a:rPr lang="en-IN" sz="1100" dirty="0" smtClean="0">
                <a:solidFill>
                  <a:schemeClr val="tx1"/>
                </a:solidFill>
              </a:rPr>
              <a:t>Processing to be done in Cluster by the Micro Food Processors (Small Entrepreneurs) to achieve Economy of Scale.</a:t>
            </a:r>
            <a:endParaRPr lang="en-IN" sz="1100" dirty="0">
              <a:solidFill>
                <a:schemeClr val="tx1"/>
              </a:solidFill>
            </a:endParaRPr>
          </a:p>
          <a:p>
            <a:pPr marL="171450" indent="-171450">
              <a:spcBef>
                <a:spcPts val="600"/>
              </a:spcBef>
              <a:buFont typeface="Wingdings" panose="05000000000000000000" pitchFamily="2" charset="2"/>
              <a:buChar char="Ø"/>
            </a:pPr>
            <a:r>
              <a:rPr lang="en-IN" sz="1100" dirty="0" smtClean="0">
                <a:solidFill>
                  <a:schemeClr val="tx1"/>
                </a:solidFill>
              </a:rPr>
              <a:t>The Micro Food Processors will contribute 5 – 10 % in the form of Equity under Schematic Priority Sector Lending.</a:t>
            </a:r>
          </a:p>
          <a:p>
            <a:pPr marL="171450" indent="-171450">
              <a:spcBef>
                <a:spcPts val="600"/>
              </a:spcBef>
              <a:buFont typeface="Wingdings" panose="05000000000000000000" pitchFamily="2" charset="2"/>
              <a:buChar char="Ø"/>
            </a:pPr>
            <a:r>
              <a:rPr lang="en-IN" sz="1100" dirty="0" smtClean="0">
                <a:solidFill>
                  <a:schemeClr val="tx1"/>
                </a:solidFill>
              </a:rPr>
              <a:t>Banks will provide 90 – 95 % Term Loan under </a:t>
            </a:r>
            <a:r>
              <a:rPr lang="en-IN" sz="1100" dirty="0">
                <a:solidFill>
                  <a:schemeClr val="tx1"/>
                </a:solidFill>
              </a:rPr>
              <a:t>Schematic Priority Sector </a:t>
            </a:r>
            <a:r>
              <a:rPr lang="en-IN" sz="1100" dirty="0" smtClean="0">
                <a:solidFill>
                  <a:schemeClr val="tx1"/>
                </a:solidFill>
              </a:rPr>
              <a:t>Lending.</a:t>
            </a:r>
          </a:p>
          <a:p>
            <a:pPr marL="171450" indent="-171450">
              <a:spcBef>
                <a:spcPts val="600"/>
              </a:spcBef>
              <a:buFont typeface="Wingdings" panose="05000000000000000000" pitchFamily="2" charset="2"/>
              <a:buChar char="Ø"/>
            </a:pPr>
            <a:r>
              <a:rPr lang="en-IN" sz="1100" dirty="0" smtClean="0">
                <a:solidFill>
                  <a:schemeClr val="tx1"/>
                </a:solidFill>
              </a:rPr>
              <a:t>As per contract, the Processed and Finished Product will  be sent to FPC.</a:t>
            </a:r>
          </a:p>
          <a:p>
            <a:pPr marL="171450" indent="-171450">
              <a:spcBef>
                <a:spcPts val="600"/>
              </a:spcBef>
              <a:buFont typeface="Wingdings" panose="05000000000000000000" pitchFamily="2" charset="2"/>
              <a:buChar char="Ø"/>
            </a:pPr>
            <a:r>
              <a:rPr lang="en-IN" sz="1100" dirty="0" smtClean="0">
                <a:solidFill>
                  <a:schemeClr val="tx1"/>
                </a:solidFill>
              </a:rPr>
              <a:t> </a:t>
            </a:r>
            <a:r>
              <a:rPr lang="en-IN" sz="1100" dirty="0">
                <a:solidFill>
                  <a:schemeClr val="tx1"/>
                </a:solidFill>
              </a:rPr>
              <a:t>Professional Service Provider will support the Micro Food Processors (Small Entrepreneurs</a:t>
            </a:r>
            <a:r>
              <a:rPr lang="en-IN" sz="1100" dirty="0" smtClean="0">
                <a:solidFill>
                  <a:schemeClr val="tx1"/>
                </a:solidFill>
              </a:rPr>
              <a:t>) and FPC </a:t>
            </a:r>
            <a:r>
              <a:rPr lang="en-IN" sz="1100" dirty="0">
                <a:solidFill>
                  <a:schemeClr val="tx1"/>
                </a:solidFill>
              </a:rPr>
              <a:t>in the following areas such as, Accounts and Tax, Legal, IT, Cost, Field operations, Training, Capacity Building, etc</a:t>
            </a:r>
            <a:r>
              <a:rPr lang="en-IN" sz="1100" dirty="0" smtClean="0">
                <a:solidFill>
                  <a:schemeClr val="tx1"/>
                </a:solidFill>
              </a:rPr>
              <a:t>.</a:t>
            </a:r>
          </a:p>
          <a:p>
            <a:pPr marL="171450" indent="-171450">
              <a:spcBef>
                <a:spcPts val="600"/>
              </a:spcBef>
              <a:buFont typeface="Wingdings" panose="05000000000000000000" pitchFamily="2" charset="2"/>
              <a:buChar char="Ø"/>
            </a:pPr>
            <a:r>
              <a:rPr lang="en-IN" sz="1100" dirty="0">
                <a:solidFill>
                  <a:schemeClr val="tx1"/>
                </a:solidFill>
              </a:rPr>
              <a:t>FPC </a:t>
            </a:r>
            <a:r>
              <a:rPr lang="en-IN" sz="1100" dirty="0" smtClean="0">
                <a:solidFill>
                  <a:schemeClr val="tx1"/>
                </a:solidFill>
              </a:rPr>
              <a:t>, after Packaging and Branding will </a:t>
            </a:r>
            <a:r>
              <a:rPr lang="en-IN" sz="1100" dirty="0">
                <a:solidFill>
                  <a:schemeClr val="tx1"/>
                </a:solidFill>
              </a:rPr>
              <a:t>sell </a:t>
            </a:r>
            <a:r>
              <a:rPr lang="en-IN" sz="1100" dirty="0" smtClean="0">
                <a:solidFill>
                  <a:schemeClr val="tx1"/>
                </a:solidFill>
              </a:rPr>
              <a:t>the Marketable Product to Buyer.</a:t>
            </a:r>
            <a:endParaRPr lang="en-IN" sz="1100" dirty="0">
              <a:solidFill>
                <a:schemeClr val="tx1"/>
              </a:solidFill>
            </a:endParaRPr>
          </a:p>
        </p:txBody>
      </p:sp>
      <p:cxnSp>
        <p:nvCxnSpPr>
          <p:cNvPr id="28" name="Straight Connector 27"/>
          <p:cNvCxnSpPr/>
          <p:nvPr/>
        </p:nvCxnSpPr>
        <p:spPr>
          <a:xfrm flipH="1">
            <a:off x="166905" y="3156447"/>
            <a:ext cx="11795760" cy="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69202" y="3273716"/>
            <a:ext cx="1962085" cy="706283"/>
          </a:xfrm>
          <a:prstGeom prst="rect">
            <a:avLst/>
          </a:prstGeom>
          <a:solidFill>
            <a:schemeClr val="bg1"/>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IN" sz="1400" b="1" dirty="0" smtClean="0"/>
              <a:t>Process of Funding Priority Sector Loan </a:t>
            </a:r>
            <a:r>
              <a:rPr lang="en-IN" sz="1400" b="1" dirty="0" smtClean="0">
                <a:solidFill>
                  <a:srgbClr val="00B0F0"/>
                </a:solidFill>
              </a:rPr>
              <a:t>(Schematic)</a:t>
            </a:r>
            <a:endParaRPr lang="en-IN" sz="1400" b="1" dirty="0">
              <a:solidFill>
                <a:srgbClr val="00B0F0"/>
              </a:solidFill>
            </a:endParaRPr>
          </a:p>
        </p:txBody>
      </p:sp>
      <p:cxnSp>
        <p:nvCxnSpPr>
          <p:cNvPr id="16" name="Straight Arrow Connector 15"/>
          <p:cNvCxnSpPr>
            <a:endCxn id="32" idx="1"/>
          </p:cNvCxnSpPr>
          <p:nvPr/>
        </p:nvCxnSpPr>
        <p:spPr>
          <a:xfrm flipV="1">
            <a:off x="2708039" y="4752815"/>
            <a:ext cx="2026305" cy="2719"/>
          </a:xfrm>
          <a:prstGeom prst="straightConnector1">
            <a:avLst/>
          </a:prstGeom>
          <a:ln w="28575">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1362811" y="4429592"/>
            <a:ext cx="1512276" cy="65188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Bank</a:t>
            </a:r>
            <a:endParaRPr lang="en-US" sz="1100" b="1" dirty="0" smtClean="0">
              <a:solidFill>
                <a:schemeClr val="tx1"/>
              </a:solidFill>
            </a:endParaRPr>
          </a:p>
          <a:p>
            <a:pPr algn="ctr"/>
            <a:r>
              <a:rPr lang="en-US" sz="1100" dirty="0" smtClean="0">
                <a:solidFill>
                  <a:schemeClr val="tx1"/>
                </a:solidFill>
              </a:rPr>
              <a:t>(Term Loan &amp; </a:t>
            </a:r>
          </a:p>
          <a:p>
            <a:pPr algn="ctr"/>
            <a:r>
              <a:rPr lang="en-US" sz="1100" dirty="0" smtClean="0">
                <a:solidFill>
                  <a:schemeClr val="tx1"/>
                </a:solidFill>
              </a:rPr>
              <a:t>Working Capital)</a:t>
            </a:r>
            <a:r>
              <a:rPr lang="en-US" sz="1400" b="1" dirty="0" smtClean="0">
                <a:solidFill>
                  <a:schemeClr val="tx1"/>
                </a:solidFill>
              </a:rPr>
              <a:t> </a:t>
            </a:r>
            <a:endParaRPr lang="en-US" sz="1400" b="1" dirty="0">
              <a:solidFill>
                <a:schemeClr val="tx1"/>
              </a:solidFill>
            </a:endParaRPr>
          </a:p>
        </p:txBody>
      </p:sp>
      <p:sp>
        <p:nvSpPr>
          <p:cNvPr id="32" name="TextBox 31"/>
          <p:cNvSpPr txBox="1"/>
          <p:nvPr/>
        </p:nvSpPr>
        <p:spPr>
          <a:xfrm>
            <a:off x="4734344" y="4376612"/>
            <a:ext cx="1366820" cy="752405"/>
          </a:xfrm>
          <a:prstGeom prst="roundRect">
            <a:avLst/>
          </a:prstGeom>
          <a:solidFill>
            <a:schemeClr val="accent1">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IN" sz="1100" b="1" dirty="0" smtClean="0">
                <a:solidFill>
                  <a:srgbClr val="FF0000"/>
                </a:solidFill>
              </a:rPr>
              <a:t>Cluster of Micro &amp; Small Entrepreneur</a:t>
            </a:r>
          </a:p>
          <a:p>
            <a:pPr lvl="0" algn="ctr" defTabSz="1155700">
              <a:lnSpc>
                <a:spcPct val="90000"/>
              </a:lnSpc>
              <a:spcBef>
                <a:spcPct val="0"/>
              </a:spcBef>
              <a:spcAft>
                <a:spcPct val="35000"/>
              </a:spcAft>
            </a:pPr>
            <a:r>
              <a:rPr lang="en-IN" sz="1100" kern="1200" dirty="0" smtClean="0">
                <a:solidFill>
                  <a:srgbClr val="FF0000"/>
                </a:solidFill>
              </a:rPr>
              <a:t>(10, 20, 30 Units)</a:t>
            </a:r>
          </a:p>
          <a:p>
            <a:pPr lvl="0" algn="ctr" defTabSz="1155700">
              <a:lnSpc>
                <a:spcPct val="90000"/>
              </a:lnSpc>
              <a:spcBef>
                <a:spcPct val="0"/>
              </a:spcBef>
              <a:spcAft>
                <a:spcPct val="35000"/>
              </a:spcAft>
            </a:pPr>
            <a:r>
              <a:rPr lang="en-IN" sz="1100" dirty="0" smtClean="0">
                <a:solidFill>
                  <a:srgbClr val="FF0000"/>
                </a:solidFill>
              </a:rPr>
              <a:t>In a Block / District</a:t>
            </a:r>
            <a:endParaRPr lang="en-IN" sz="1100" kern="1200" dirty="0" smtClean="0">
              <a:solidFill>
                <a:srgbClr val="FF0000"/>
              </a:solidFill>
            </a:endParaRPr>
          </a:p>
        </p:txBody>
      </p:sp>
      <p:sp>
        <p:nvSpPr>
          <p:cNvPr id="34" name="Rounded Rectangle 33"/>
          <p:cNvSpPr/>
          <p:nvPr/>
        </p:nvSpPr>
        <p:spPr>
          <a:xfrm>
            <a:off x="3604149" y="4157242"/>
            <a:ext cx="905671" cy="445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sz="1000" b="1" dirty="0" smtClean="0">
                <a:solidFill>
                  <a:srgbClr val="0070C0"/>
                </a:solidFill>
              </a:rPr>
              <a:t>Machinery Suppliers</a:t>
            </a:r>
            <a:endParaRPr lang="en-IN" sz="1000" b="1" dirty="0">
              <a:solidFill>
                <a:srgbClr val="0070C0"/>
              </a:solidFill>
            </a:endParaRPr>
          </a:p>
        </p:txBody>
      </p:sp>
      <p:sp>
        <p:nvSpPr>
          <p:cNvPr id="38" name="Rounded Rectangle 37"/>
          <p:cNvSpPr/>
          <p:nvPr/>
        </p:nvSpPr>
        <p:spPr>
          <a:xfrm>
            <a:off x="3604149" y="4962333"/>
            <a:ext cx="905671" cy="445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sz="1000" b="1" dirty="0" smtClean="0">
                <a:solidFill>
                  <a:srgbClr val="0070C0"/>
                </a:solidFill>
              </a:rPr>
              <a:t>Construction Vendors</a:t>
            </a:r>
            <a:endParaRPr lang="en-IN" sz="1000" b="1" dirty="0">
              <a:solidFill>
                <a:srgbClr val="0070C0"/>
              </a:solidFill>
            </a:endParaRPr>
          </a:p>
        </p:txBody>
      </p:sp>
      <p:cxnSp>
        <p:nvCxnSpPr>
          <p:cNvPr id="5" name="Elbow Connector 4"/>
          <p:cNvCxnSpPr>
            <a:stCxn id="30" idx="3"/>
            <a:endCxn id="34" idx="1"/>
          </p:cNvCxnSpPr>
          <p:nvPr/>
        </p:nvCxnSpPr>
        <p:spPr>
          <a:xfrm flipV="1">
            <a:off x="2875087" y="4380068"/>
            <a:ext cx="729062" cy="375466"/>
          </a:xfrm>
          <a:prstGeom prst="bentConnector3">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8761540" y="4062030"/>
            <a:ext cx="2584479" cy="747970"/>
          </a:xfrm>
          <a:prstGeom prst="rect">
            <a:avLst/>
          </a:prstGeom>
          <a:solidFill>
            <a:srgbClr val="CDDE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Elbow Connector 6"/>
          <p:cNvCxnSpPr>
            <a:stCxn id="30" idx="3"/>
            <a:endCxn id="38" idx="1"/>
          </p:cNvCxnSpPr>
          <p:nvPr/>
        </p:nvCxnSpPr>
        <p:spPr>
          <a:xfrm>
            <a:off x="2875087" y="4755534"/>
            <a:ext cx="729062" cy="429625"/>
          </a:xfrm>
          <a:prstGeom prst="bentConnector3">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6453937" y="4055433"/>
            <a:ext cx="2113476" cy="641268"/>
          </a:xfrm>
          <a:prstGeom prst="rect">
            <a:avLst/>
          </a:prstGeom>
          <a:solidFill>
            <a:srgbClr val="FFB9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2">
            <a:clrChange>
              <a:clrFrom>
                <a:srgbClr val="FFFFFF"/>
              </a:clrFrom>
              <a:clrTo>
                <a:srgbClr val="FFFFFF">
                  <a:alpha val="0"/>
                </a:srgbClr>
              </a:clrTo>
            </a:clrChange>
          </a:blip>
          <a:srcRect l="19254" t="14686" r="17906" b="24325"/>
          <a:stretch/>
        </p:blipFill>
        <p:spPr>
          <a:xfrm>
            <a:off x="3081715" y="4587895"/>
            <a:ext cx="330931" cy="345888"/>
          </a:xfrm>
          <a:prstGeom prst="rect">
            <a:avLst/>
          </a:prstGeom>
        </p:spPr>
      </p:pic>
      <p:cxnSp>
        <p:nvCxnSpPr>
          <p:cNvPr id="9" name="Straight Arrow Connector 8"/>
          <p:cNvCxnSpPr>
            <a:stCxn id="34" idx="3"/>
            <a:endCxn id="32" idx="1"/>
          </p:cNvCxnSpPr>
          <p:nvPr/>
        </p:nvCxnSpPr>
        <p:spPr>
          <a:xfrm>
            <a:off x="4509820" y="4380068"/>
            <a:ext cx="224524" cy="37274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32" idx="3"/>
            <a:endCxn id="57" idx="1"/>
          </p:cNvCxnSpPr>
          <p:nvPr/>
        </p:nvCxnSpPr>
        <p:spPr>
          <a:xfrm flipV="1">
            <a:off x="6101164" y="4400908"/>
            <a:ext cx="1680685" cy="351907"/>
          </a:xfrm>
          <a:prstGeom prst="bentConnector3">
            <a:avLst>
              <a:gd name="adj1" fmla="val 1547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8" idx="3"/>
            <a:endCxn id="32" idx="1"/>
          </p:cNvCxnSpPr>
          <p:nvPr/>
        </p:nvCxnSpPr>
        <p:spPr>
          <a:xfrm flipV="1">
            <a:off x="4509820" y="4752815"/>
            <a:ext cx="224524" cy="43234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6668697" y="4976392"/>
            <a:ext cx="1666683" cy="540465"/>
          </a:xfrm>
          <a:prstGeom prst="roundRect">
            <a:avLst/>
          </a:prstGeom>
          <a:solidFill>
            <a:schemeClr val="accent5">
              <a:lumMod val="40000"/>
              <a:lumOff val="60000"/>
            </a:schemeClr>
          </a:solidFill>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rtlCol="0" anchor="ctr"/>
          <a:lstStyle/>
          <a:p>
            <a:pPr algn="ctr"/>
            <a:r>
              <a:rPr lang="en-IN" sz="1400" b="1" dirty="0">
                <a:solidFill>
                  <a:srgbClr val="990000"/>
                </a:solidFill>
              </a:rPr>
              <a:t>Raw Material from </a:t>
            </a:r>
          </a:p>
          <a:p>
            <a:pPr algn="ctr"/>
            <a:r>
              <a:rPr lang="en-IN" b="1" dirty="0" smtClean="0">
                <a:solidFill>
                  <a:srgbClr val="002060"/>
                </a:solidFill>
              </a:rPr>
              <a:t>FPC - X</a:t>
            </a:r>
            <a:endParaRPr lang="en-IN" sz="1400" b="1" dirty="0">
              <a:solidFill>
                <a:srgbClr val="002060"/>
              </a:solidFill>
            </a:endParaRPr>
          </a:p>
        </p:txBody>
      </p:sp>
      <p:sp>
        <p:nvSpPr>
          <p:cNvPr id="54" name="Oval 53"/>
          <p:cNvSpPr/>
          <p:nvPr/>
        </p:nvSpPr>
        <p:spPr>
          <a:xfrm>
            <a:off x="6509352" y="4211273"/>
            <a:ext cx="1097280" cy="36576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sz="1000" b="1" dirty="0" smtClean="0">
                <a:solidFill>
                  <a:srgbClr val="990000"/>
                </a:solidFill>
              </a:rPr>
              <a:t>Processing</a:t>
            </a:r>
          </a:p>
          <a:p>
            <a:pPr algn="ctr"/>
            <a:r>
              <a:rPr lang="en-IN" sz="1000" b="1" dirty="0" smtClean="0">
                <a:solidFill>
                  <a:srgbClr val="990000"/>
                </a:solidFill>
              </a:rPr>
              <a:t>In Cluster</a:t>
            </a:r>
            <a:endParaRPr lang="en-IN" sz="1000" b="1" dirty="0">
              <a:solidFill>
                <a:srgbClr val="990000"/>
              </a:solidFill>
            </a:endParaRPr>
          </a:p>
        </p:txBody>
      </p:sp>
      <p:sp>
        <p:nvSpPr>
          <p:cNvPr id="57" name="Rounded Rectangle 56"/>
          <p:cNvSpPr/>
          <p:nvPr/>
        </p:nvSpPr>
        <p:spPr>
          <a:xfrm>
            <a:off x="7781849" y="4218028"/>
            <a:ext cx="731520" cy="3657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sz="1100" b="1" dirty="0" smtClean="0">
                <a:solidFill>
                  <a:srgbClr val="00B050"/>
                </a:solidFill>
              </a:rPr>
              <a:t>Finished</a:t>
            </a:r>
          </a:p>
          <a:p>
            <a:pPr algn="ctr"/>
            <a:r>
              <a:rPr lang="en-IN" sz="1100" b="1" dirty="0" smtClean="0">
                <a:solidFill>
                  <a:srgbClr val="00B050"/>
                </a:solidFill>
              </a:rPr>
              <a:t>Product</a:t>
            </a:r>
            <a:endParaRPr lang="en-IN" sz="1100" b="1" dirty="0">
              <a:solidFill>
                <a:srgbClr val="002060"/>
              </a:solidFill>
            </a:endParaRPr>
          </a:p>
        </p:txBody>
      </p:sp>
      <p:sp>
        <p:nvSpPr>
          <p:cNvPr id="99" name="Down Arrow 98"/>
          <p:cNvSpPr/>
          <p:nvPr/>
        </p:nvSpPr>
        <p:spPr>
          <a:xfrm>
            <a:off x="4557347" y="3731104"/>
            <a:ext cx="176997" cy="25182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own Arrow 105"/>
          <p:cNvSpPr/>
          <p:nvPr/>
        </p:nvSpPr>
        <p:spPr>
          <a:xfrm>
            <a:off x="7444152" y="3734037"/>
            <a:ext cx="176997" cy="25182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own Arrow 106"/>
          <p:cNvSpPr/>
          <p:nvPr/>
        </p:nvSpPr>
        <p:spPr>
          <a:xfrm>
            <a:off x="10102355" y="3728176"/>
            <a:ext cx="176997" cy="25182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8839720" y="4111241"/>
            <a:ext cx="1554480" cy="6408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sz="1600" b="1" dirty="0" smtClean="0">
                <a:solidFill>
                  <a:srgbClr val="002060"/>
                </a:solidFill>
              </a:rPr>
              <a:t>FPC - X</a:t>
            </a:r>
            <a:endParaRPr lang="en-IN" sz="1100" b="1" dirty="0" smtClean="0">
              <a:solidFill>
                <a:srgbClr val="002060"/>
              </a:solidFill>
            </a:endParaRPr>
          </a:p>
          <a:p>
            <a:pPr algn="ctr"/>
            <a:r>
              <a:rPr lang="en-IN" sz="1100" b="1" dirty="0">
                <a:solidFill>
                  <a:srgbClr val="002060"/>
                </a:solidFill>
              </a:rPr>
              <a:t>Packaging &amp; Branding Cluster Product</a:t>
            </a:r>
            <a:endParaRPr lang="en-IN" sz="1100" b="1" dirty="0">
              <a:solidFill>
                <a:schemeClr val="accent1">
                  <a:lumMod val="50000"/>
                </a:schemeClr>
              </a:solidFill>
            </a:endParaRPr>
          </a:p>
        </p:txBody>
      </p:sp>
      <p:cxnSp>
        <p:nvCxnSpPr>
          <p:cNvPr id="69" name="Straight Arrow Connector 68"/>
          <p:cNvCxnSpPr/>
          <p:nvPr/>
        </p:nvCxnSpPr>
        <p:spPr>
          <a:xfrm flipV="1">
            <a:off x="8522953" y="4400908"/>
            <a:ext cx="310774" cy="220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2" name="Rounded Rectangle 71"/>
          <p:cNvSpPr/>
          <p:nvPr/>
        </p:nvSpPr>
        <p:spPr>
          <a:xfrm>
            <a:off x="10588123" y="4213012"/>
            <a:ext cx="731520" cy="3737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sz="1400" b="1" dirty="0" smtClean="0">
                <a:solidFill>
                  <a:schemeClr val="accent4">
                    <a:lumMod val="50000"/>
                  </a:schemeClr>
                </a:solidFill>
              </a:rPr>
              <a:t>Buyer</a:t>
            </a:r>
            <a:endParaRPr lang="en-IN" sz="1400" b="1" dirty="0">
              <a:solidFill>
                <a:schemeClr val="accent4">
                  <a:lumMod val="50000"/>
                </a:schemeClr>
              </a:solidFill>
            </a:endParaRPr>
          </a:p>
        </p:txBody>
      </p:sp>
      <p:cxnSp>
        <p:nvCxnSpPr>
          <p:cNvPr id="73" name="Straight Arrow Connector 72"/>
          <p:cNvCxnSpPr/>
          <p:nvPr/>
        </p:nvCxnSpPr>
        <p:spPr>
          <a:xfrm>
            <a:off x="10394941" y="4400077"/>
            <a:ext cx="182880" cy="83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72" idx="2"/>
            <a:endCxn id="30" idx="2"/>
          </p:cNvCxnSpPr>
          <p:nvPr/>
        </p:nvCxnSpPr>
        <p:spPr>
          <a:xfrm rot="5400000">
            <a:off x="6289067" y="416658"/>
            <a:ext cx="494699" cy="8834934"/>
          </a:xfrm>
          <a:prstGeom prst="bentConnector3">
            <a:avLst>
              <a:gd name="adj1" fmla="val 307945"/>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81" name="Picture 80"/>
          <p:cNvPicPr>
            <a:picLocks noChangeAspect="1"/>
          </p:cNvPicPr>
          <p:nvPr/>
        </p:nvPicPr>
        <p:blipFill rotWithShape="1">
          <a:blip r:embed="rId2">
            <a:clrChange>
              <a:clrFrom>
                <a:srgbClr val="FFFFFF"/>
              </a:clrFrom>
              <a:clrTo>
                <a:srgbClr val="FFFFFF">
                  <a:alpha val="0"/>
                </a:srgbClr>
              </a:clrTo>
            </a:clrChange>
          </a:blip>
          <a:srcRect l="19254" t="14686" r="17906" b="24325"/>
          <a:stretch/>
        </p:blipFill>
        <p:spPr>
          <a:xfrm>
            <a:off x="1953483" y="5380429"/>
            <a:ext cx="330931" cy="345888"/>
          </a:xfrm>
          <a:prstGeom prst="rect">
            <a:avLst/>
          </a:prstGeom>
        </p:spPr>
      </p:pic>
      <p:pic>
        <p:nvPicPr>
          <p:cNvPr id="82" name="Picture 81"/>
          <p:cNvPicPr>
            <a:picLocks noChangeAspect="1"/>
          </p:cNvPicPr>
          <p:nvPr/>
        </p:nvPicPr>
        <p:blipFill rotWithShape="1">
          <a:blip r:embed="rId2">
            <a:clrChange>
              <a:clrFrom>
                <a:srgbClr val="FFFFFF"/>
              </a:clrFrom>
              <a:clrTo>
                <a:srgbClr val="FFFFFF">
                  <a:alpha val="0"/>
                </a:srgbClr>
              </a:clrTo>
            </a:clrChange>
          </a:blip>
          <a:srcRect l="19254" t="14686" r="17906" b="24325"/>
          <a:stretch/>
        </p:blipFill>
        <p:spPr>
          <a:xfrm>
            <a:off x="10797209" y="5331752"/>
            <a:ext cx="330931" cy="345888"/>
          </a:xfrm>
          <a:prstGeom prst="rect">
            <a:avLst/>
          </a:prstGeom>
        </p:spPr>
      </p:pic>
      <p:sp>
        <p:nvSpPr>
          <p:cNvPr id="83" name="Right Arrow 82"/>
          <p:cNvSpPr/>
          <p:nvPr/>
        </p:nvSpPr>
        <p:spPr>
          <a:xfrm rot="10800000">
            <a:off x="9369082" y="6043850"/>
            <a:ext cx="548640" cy="137160"/>
          </a:xfrm>
          <a:prstGeom prst="rightArrow">
            <a:avLst>
              <a:gd name="adj1" fmla="val 50000"/>
              <a:gd name="adj2" fmla="val 968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ight Arrow 88"/>
          <p:cNvSpPr/>
          <p:nvPr/>
        </p:nvSpPr>
        <p:spPr>
          <a:xfrm rot="10800000">
            <a:off x="4008707" y="6046780"/>
            <a:ext cx="548640" cy="137160"/>
          </a:xfrm>
          <a:prstGeom prst="rightArrow">
            <a:avLst>
              <a:gd name="adj1" fmla="val 50000"/>
              <a:gd name="adj2" fmla="val 968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2977951" y="3307884"/>
            <a:ext cx="3319980" cy="477492"/>
          </a:xfrm>
          <a:prstGeom prst="roundRect">
            <a:avLst/>
          </a:prstGeom>
          <a:solidFill>
            <a:schemeClr val="accent5">
              <a:lumMod val="40000"/>
              <a:lumOff val="60000"/>
            </a:schemeClr>
          </a:solidFill>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rtlCol="0" anchor="ctr"/>
          <a:lstStyle/>
          <a:p>
            <a:pPr algn="ctr"/>
            <a:r>
              <a:rPr lang="en-IN" sz="1300" b="1" dirty="0" smtClean="0">
                <a:solidFill>
                  <a:srgbClr val="002060"/>
                </a:solidFill>
              </a:rPr>
              <a:t>Bank Loan to Cluster through Machinery Suppliers &amp; Construction Vendors</a:t>
            </a:r>
            <a:endParaRPr lang="en-IN" sz="1300" b="1" dirty="0">
              <a:solidFill>
                <a:srgbClr val="002060"/>
              </a:solidFill>
            </a:endParaRPr>
          </a:p>
        </p:txBody>
      </p:sp>
      <p:sp>
        <p:nvSpPr>
          <p:cNvPr id="104" name="Rounded Rectangle 103"/>
          <p:cNvSpPr/>
          <p:nvPr/>
        </p:nvSpPr>
        <p:spPr>
          <a:xfrm>
            <a:off x="9213911" y="3335982"/>
            <a:ext cx="1886769" cy="445651"/>
          </a:xfrm>
          <a:prstGeom prst="roundRect">
            <a:avLst/>
          </a:prstGeom>
          <a:solidFill>
            <a:schemeClr val="accent5">
              <a:lumMod val="40000"/>
              <a:lumOff val="60000"/>
            </a:schemeClr>
          </a:solidFill>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rtlCol="0" anchor="ctr"/>
          <a:lstStyle/>
          <a:p>
            <a:pPr algn="ctr"/>
            <a:r>
              <a:rPr lang="en-IN" sz="1400" b="1" dirty="0" smtClean="0">
                <a:solidFill>
                  <a:srgbClr val="002060"/>
                </a:solidFill>
              </a:rPr>
              <a:t>Forward Linkage</a:t>
            </a:r>
            <a:endParaRPr lang="en-IN" sz="2400" b="1" dirty="0">
              <a:solidFill>
                <a:srgbClr val="002060"/>
              </a:solidFill>
            </a:endParaRPr>
          </a:p>
        </p:txBody>
      </p:sp>
      <p:sp>
        <p:nvSpPr>
          <p:cNvPr id="105" name="Rounded Rectangle 104"/>
          <p:cNvSpPr/>
          <p:nvPr/>
        </p:nvSpPr>
        <p:spPr>
          <a:xfrm>
            <a:off x="6581044" y="3330091"/>
            <a:ext cx="1886769" cy="445651"/>
          </a:xfrm>
          <a:prstGeom prst="roundRect">
            <a:avLst/>
          </a:prstGeom>
          <a:solidFill>
            <a:schemeClr val="accent5">
              <a:lumMod val="40000"/>
              <a:lumOff val="60000"/>
            </a:schemeClr>
          </a:solidFill>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rtlCol="0" anchor="ctr"/>
          <a:lstStyle/>
          <a:p>
            <a:pPr algn="ctr"/>
            <a:r>
              <a:rPr lang="en-IN" sz="1400" b="1" dirty="0" smtClean="0">
                <a:solidFill>
                  <a:srgbClr val="990000"/>
                </a:solidFill>
              </a:rPr>
              <a:t>Processing</a:t>
            </a:r>
            <a:endParaRPr lang="en-IN" sz="2400" b="1" dirty="0">
              <a:solidFill>
                <a:srgbClr val="990000"/>
              </a:solidFill>
            </a:endParaRPr>
          </a:p>
        </p:txBody>
      </p:sp>
      <p:grpSp>
        <p:nvGrpSpPr>
          <p:cNvPr id="108" name="Group 107"/>
          <p:cNvGrpSpPr/>
          <p:nvPr/>
        </p:nvGrpSpPr>
        <p:grpSpPr>
          <a:xfrm>
            <a:off x="115455" y="6177092"/>
            <a:ext cx="1883715" cy="330194"/>
            <a:chOff x="3744301" y="6365161"/>
            <a:chExt cx="1883715" cy="369775"/>
          </a:xfrm>
        </p:grpSpPr>
        <p:sp>
          <p:nvSpPr>
            <p:cNvPr id="109" name="Rectangle 108"/>
            <p:cNvSpPr/>
            <p:nvPr/>
          </p:nvSpPr>
          <p:spPr>
            <a:xfrm>
              <a:off x="3744301" y="6365161"/>
              <a:ext cx="1460729" cy="369775"/>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4028413" y="6418356"/>
              <a:ext cx="288593" cy="276999"/>
            </a:xfrm>
            <a:prstGeom prst="rect">
              <a:avLst/>
            </a:prstGeom>
          </p:spPr>
          <p:txBody>
            <a:bodyPr wrap="square">
              <a:spAutoFit/>
            </a:bodyPr>
            <a:lstStyle/>
            <a:p>
              <a:r>
                <a:rPr lang="en-US" sz="1200" b="1" dirty="0">
                  <a:solidFill>
                    <a:srgbClr val="002060"/>
                  </a:solidFill>
                  <a:latin typeface="Google Sans"/>
                </a:rPr>
                <a:t>=</a:t>
              </a:r>
              <a:endParaRPr lang="en-US" sz="1200" b="1" dirty="0">
                <a:solidFill>
                  <a:srgbClr val="002060"/>
                </a:solidFill>
              </a:endParaRPr>
            </a:p>
          </p:txBody>
        </p:sp>
        <p:sp>
          <p:nvSpPr>
            <p:cNvPr id="111" name="Rounded Rectangle 110"/>
            <p:cNvSpPr/>
            <p:nvPr/>
          </p:nvSpPr>
          <p:spPr>
            <a:xfrm>
              <a:off x="4115740" y="6393645"/>
              <a:ext cx="1512276" cy="33806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smtClean="0">
                  <a:solidFill>
                    <a:schemeClr val="tx1"/>
                  </a:solidFill>
                </a:rPr>
                <a:t>Cashless Transaction</a:t>
              </a:r>
              <a:endParaRPr lang="en-US" sz="800" b="1" dirty="0">
                <a:solidFill>
                  <a:schemeClr val="tx1"/>
                </a:solidFill>
              </a:endParaRPr>
            </a:p>
          </p:txBody>
        </p:sp>
      </p:grpSp>
      <p:pic>
        <p:nvPicPr>
          <p:cNvPr id="112" name="Picture 111"/>
          <p:cNvPicPr>
            <a:picLocks noChangeAspect="1"/>
          </p:cNvPicPr>
          <p:nvPr/>
        </p:nvPicPr>
        <p:blipFill rotWithShape="1">
          <a:blip r:embed="rId2">
            <a:clrChange>
              <a:clrFrom>
                <a:srgbClr val="FFFFFF"/>
              </a:clrFrom>
              <a:clrTo>
                <a:srgbClr val="FFFFFF">
                  <a:alpha val="0"/>
                </a:srgbClr>
              </a:clrTo>
            </a:clrChange>
          </a:blip>
          <a:srcRect l="19254" t="14686" r="17906" b="24325"/>
          <a:stretch/>
        </p:blipFill>
        <p:spPr>
          <a:xfrm>
            <a:off x="154868" y="6177730"/>
            <a:ext cx="307505" cy="321403"/>
          </a:xfrm>
          <a:prstGeom prst="rect">
            <a:avLst/>
          </a:prstGeom>
        </p:spPr>
      </p:pic>
      <p:sp>
        <p:nvSpPr>
          <p:cNvPr id="47" name="TextBox 46"/>
          <p:cNvSpPr txBox="1"/>
          <p:nvPr/>
        </p:nvSpPr>
        <p:spPr>
          <a:xfrm>
            <a:off x="3113113" y="106094"/>
            <a:ext cx="5972837" cy="369332"/>
          </a:xfrm>
          <a:prstGeom prst="rect">
            <a:avLst/>
          </a:prstGeom>
          <a:solidFill>
            <a:schemeClr val="accent1">
              <a:lumMod val="20000"/>
              <a:lumOff val="80000"/>
            </a:schemeClr>
          </a:solidFill>
        </p:spPr>
        <p:txBody>
          <a:bodyPr wrap="square" rtlCol="0">
            <a:spAutoFit/>
          </a:bodyPr>
          <a:lstStyle/>
          <a:p>
            <a:pPr algn="ctr"/>
            <a:r>
              <a:rPr lang="en-US" b="1" dirty="0" smtClean="0">
                <a:latin typeface="Cambria" pitchFamily="18" charset="0"/>
                <a:ea typeface="Cambria" pitchFamily="18" charset="0"/>
              </a:rPr>
              <a:t>Funding to MSE – Cluster Based</a:t>
            </a:r>
            <a:endParaRPr lang="en-US" b="1" dirty="0">
              <a:latin typeface="Cambria" pitchFamily="18" charset="0"/>
              <a:ea typeface="Cambria" pitchFamily="18" charset="0"/>
            </a:endParaRPr>
          </a:p>
        </p:txBody>
      </p:sp>
      <p:sp>
        <p:nvSpPr>
          <p:cNvPr id="50" name="Down Arrow 49"/>
          <p:cNvSpPr/>
          <p:nvPr/>
        </p:nvSpPr>
        <p:spPr>
          <a:xfrm flipV="1">
            <a:off x="7435929" y="4743540"/>
            <a:ext cx="176997" cy="18288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6581042" y="5757022"/>
            <a:ext cx="1886769" cy="249045"/>
          </a:xfrm>
          <a:prstGeom prst="roundRect">
            <a:avLst/>
          </a:prstGeom>
          <a:solidFill>
            <a:schemeClr val="accent5">
              <a:lumMod val="40000"/>
              <a:lumOff val="60000"/>
            </a:schemeClr>
          </a:solidFill>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rtlCol="0" anchor="ctr"/>
          <a:lstStyle/>
          <a:p>
            <a:pPr algn="ctr"/>
            <a:r>
              <a:rPr lang="en-IN" sz="1400" b="1" dirty="0" smtClean="0">
                <a:solidFill>
                  <a:srgbClr val="990000"/>
                </a:solidFill>
              </a:rPr>
              <a:t>Backward Integration</a:t>
            </a:r>
            <a:endParaRPr lang="en-IN" sz="2400" b="1" dirty="0">
              <a:solidFill>
                <a:srgbClr val="990000"/>
              </a:solidFill>
            </a:endParaRPr>
          </a:p>
        </p:txBody>
      </p:sp>
      <p:sp>
        <p:nvSpPr>
          <p:cNvPr id="52" name="Down Arrow 51"/>
          <p:cNvSpPr/>
          <p:nvPr/>
        </p:nvSpPr>
        <p:spPr>
          <a:xfrm flipV="1">
            <a:off x="7438862" y="5546572"/>
            <a:ext cx="176997" cy="18288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294795" y="6202029"/>
            <a:ext cx="8630038" cy="548640"/>
          </a:xfrm>
          <a:prstGeom prst="rect">
            <a:avLst/>
          </a:prstGeom>
          <a:solidFill>
            <a:schemeClr val="bg1"/>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en-IN" sz="1100" b="1" i="1" dirty="0" smtClean="0">
                <a:solidFill>
                  <a:srgbClr val="0070C0"/>
                </a:solidFill>
              </a:rPr>
              <a:t>There will  be a </a:t>
            </a:r>
            <a:r>
              <a:rPr lang="en-IN" sz="1100" b="1" i="1" dirty="0" smtClean="0">
                <a:solidFill>
                  <a:srgbClr val="C00000"/>
                </a:solidFill>
              </a:rPr>
              <a:t>tripartite agreement </a:t>
            </a:r>
            <a:r>
              <a:rPr lang="en-IN" sz="1100" b="1" i="1" dirty="0" smtClean="0">
                <a:solidFill>
                  <a:srgbClr val="0070C0"/>
                </a:solidFill>
              </a:rPr>
              <a:t>involving the </a:t>
            </a:r>
            <a:r>
              <a:rPr lang="en-IN" sz="1100" b="1" i="1" dirty="0" smtClean="0">
                <a:solidFill>
                  <a:schemeClr val="tx1"/>
                </a:solidFill>
              </a:rPr>
              <a:t>Bank</a:t>
            </a:r>
            <a:r>
              <a:rPr lang="en-IN" sz="1100" b="1" i="1" dirty="0" smtClean="0">
                <a:solidFill>
                  <a:srgbClr val="0070C0"/>
                </a:solidFill>
              </a:rPr>
              <a:t>, </a:t>
            </a:r>
            <a:r>
              <a:rPr lang="en-IN" sz="1100" b="1" i="1" dirty="0" smtClean="0">
                <a:solidFill>
                  <a:schemeClr val="tx1"/>
                </a:solidFill>
              </a:rPr>
              <a:t>Cluster Based Micro Food Processors (Small Entrepreneurs) </a:t>
            </a:r>
            <a:r>
              <a:rPr lang="en-IN" sz="1100" b="1" i="1" dirty="0" smtClean="0">
                <a:solidFill>
                  <a:srgbClr val="0070C0"/>
                </a:solidFill>
              </a:rPr>
              <a:t>and</a:t>
            </a:r>
            <a:r>
              <a:rPr lang="en-IN" sz="1100" b="1" i="1" dirty="0" smtClean="0">
                <a:solidFill>
                  <a:schemeClr val="tx1"/>
                </a:solidFill>
              </a:rPr>
              <a:t> FPC </a:t>
            </a:r>
            <a:r>
              <a:rPr lang="en-IN" sz="1100" b="1" i="1" dirty="0" smtClean="0">
                <a:solidFill>
                  <a:srgbClr val="0070C0"/>
                </a:solidFill>
              </a:rPr>
              <a:t>where Bank will fund the Cluster Based Micro Food Processors (Small Entrepreneurs), they will process the Product and sell to FPC and the FPC will market the Product and after paying the Cluster Based Micro Food Processors (Small Entrepreneurs)</a:t>
            </a:r>
            <a:r>
              <a:rPr lang="en-IN" sz="1100" b="1" dirty="0" smtClean="0">
                <a:solidFill>
                  <a:srgbClr val="0070C0"/>
                </a:solidFill>
              </a:rPr>
              <a:t> and </a:t>
            </a:r>
            <a:r>
              <a:rPr lang="en-IN" sz="1100" b="1" i="1" dirty="0" smtClean="0">
                <a:solidFill>
                  <a:srgbClr val="0070C0"/>
                </a:solidFill>
              </a:rPr>
              <a:t>keeping its share, the FPC will repay the Bank.</a:t>
            </a:r>
            <a:endParaRPr lang="en-IN" sz="1100" b="1" i="1" dirty="0">
              <a:solidFill>
                <a:srgbClr val="0070C0"/>
              </a:solidFill>
            </a:endParaRPr>
          </a:p>
        </p:txBody>
      </p:sp>
    </p:spTree>
    <p:extLst>
      <p:ext uri="{BB962C8B-B14F-4D97-AF65-F5344CB8AC3E}">
        <p14:creationId xmlns:p14="http://schemas.microsoft.com/office/powerpoint/2010/main" val="2988168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6104" y="457200"/>
            <a:ext cx="10764079" cy="6186309"/>
          </a:xfrm>
          <a:prstGeom prst="rect">
            <a:avLst/>
          </a:prstGeom>
          <a:noFill/>
        </p:spPr>
        <p:txBody>
          <a:bodyPr wrap="square" rtlCol="0">
            <a:spAutoFit/>
          </a:bodyPr>
          <a:lstStyle/>
          <a:p>
            <a:pPr marL="342900" indent="-342900"/>
            <a:r>
              <a:rPr lang="en-US" b="1" dirty="0" smtClean="0">
                <a:solidFill>
                  <a:srgbClr val="C00000"/>
                </a:solidFill>
                <a:latin typeface="Cambria" pitchFamily="18" charset="0"/>
                <a:ea typeface="Cambria" pitchFamily="18" charset="0"/>
              </a:rPr>
              <a:t>CLUSTER CONCEPT</a:t>
            </a:r>
          </a:p>
          <a:p>
            <a:pPr marL="342900" indent="-342900"/>
            <a:endParaRPr lang="en-US" b="1" dirty="0" smtClean="0">
              <a:latin typeface="Cambria" pitchFamily="18" charset="0"/>
              <a:ea typeface="Cambria" pitchFamily="18" charset="0"/>
            </a:endParaRPr>
          </a:p>
          <a:p>
            <a:pPr algn="just"/>
            <a:r>
              <a:rPr lang="en-US" dirty="0" smtClean="0">
                <a:latin typeface="Cambria" pitchFamily="18" charset="0"/>
                <a:ea typeface="Cambria" pitchFamily="18" charset="0"/>
              </a:rPr>
              <a:t>Clusters are geographic concentrations of Farmers that produce/manufacture same/similar products.  A Cluster Concept teaches the farmers to analyze their existing cultivation/MSME bases and build their economic development on those strengths. The next step is to develop a marketing plan for farmers produces/industry.</a:t>
            </a:r>
          </a:p>
          <a:p>
            <a:pPr algn="just"/>
            <a:endParaRPr lang="en-US" b="1" dirty="0" smtClean="0">
              <a:latin typeface="Cambria" pitchFamily="18" charset="0"/>
              <a:ea typeface="Cambria" pitchFamily="18" charset="0"/>
            </a:endParaRPr>
          </a:p>
          <a:p>
            <a:pPr algn="just"/>
            <a:r>
              <a:rPr lang="en-US" dirty="0" smtClean="0">
                <a:latin typeface="Cambria" pitchFamily="18" charset="0"/>
                <a:ea typeface="Cambria" pitchFamily="18" charset="0"/>
              </a:rPr>
              <a:t>A strong cluster will include the suppliers of raw materials (Catchment area development) and the distributors, as well as the primary producers. </a:t>
            </a:r>
            <a:r>
              <a:rPr lang="en-US" b="1" i="1" dirty="0" smtClean="0">
                <a:latin typeface="Cambria" pitchFamily="18" charset="0"/>
                <a:ea typeface="Cambria" pitchFamily="18" charset="0"/>
              </a:rPr>
              <a:t>It may be difficult to predict where clusters will emerge beforehand, but their growth is easier to predict due to the benefits gained from the strategy. </a:t>
            </a:r>
          </a:p>
          <a:p>
            <a:pPr algn="just"/>
            <a:endParaRPr lang="en-US" b="1" i="1" dirty="0" smtClean="0">
              <a:latin typeface="Cambria" pitchFamily="18" charset="0"/>
              <a:ea typeface="Cambria" pitchFamily="18" charset="0"/>
            </a:endParaRPr>
          </a:p>
          <a:p>
            <a:pPr algn="just"/>
            <a:r>
              <a:rPr lang="en-US" dirty="0" smtClean="0">
                <a:latin typeface="Cambria" pitchFamily="18" charset="0"/>
                <a:ea typeface="Cambria" pitchFamily="18" charset="0"/>
              </a:rPr>
              <a:t>A well developed concentration of related business spurs three important activities: increased productivity (through specialized inputs, access to information, synergies, and access to public goods), more rapid innovation (through cooperative research and competitive striving), and new business formation (filling in niches and expanding the boundaries of the cluster map). AND, </a:t>
            </a:r>
            <a:r>
              <a:rPr lang="en-US" b="1" dirty="0" smtClean="0">
                <a:latin typeface="Cambria" pitchFamily="18" charset="0"/>
                <a:ea typeface="Cambria" pitchFamily="18" charset="0"/>
              </a:rPr>
              <a:t>Clusters are always dynamic- keep changing</a:t>
            </a:r>
          </a:p>
          <a:p>
            <a:pPr algn="just"/>
            <a:endParaRPr lang="en-US" b="1" i="1" dirty="0" smtClean="0">
              <a:latin typeface="Cambria" pitchFamily="18" charset="0"/>
              <a:ea typeface="Cambria" pitchFamily="18" charset="0"/>
            </a:endParaRPr>
          </a:p>
          <a:p>
            <a:pPr algn="just"/>
            <a:r>
              <a:rPr lang="en-US" b="1" i="1" dirty="0" smtClean="0">
                <a:latin typeface="Cambria" pitchFamily="18" charset="0"/>
                <a:ea typeface="Cambria" pitchFamily="18" charset="0"/>
              </a:rPr>
              <a:t>Based on opportunities and benefits of Clustering, Govt. of India mooted the idea of formation of FPCs/FPOs, etc. with legal identities to provide leverage, especially to the small and marginal farmers and invested heavily to provide them hand holding supports, capacity building and the like.</a:t>
            </a:r>
          </a:p>
          <a:p>
            <a:endParaRPr lang="en-US" b="1" dirty="0" smtClean="0">
              <a:latin typeface="Cambria" pitchFamily="18" charset="0"/>
              <a:ea typeface="Cambria" pitchFamily="18" charset="0"/>
            </a:endParaRPr>
          </a:p>
          <a:p>
            <a:endParaRPr lang="en-US" b="1" dirty="0">
              <a:latin typeface="Cambria" pitchFamily="18" charset="0"/>
              <a:ea typeface="Cambria" pitchFamily="18" charset="0"/>
            </a:endParaRPr>
          </a:p>
        </p:txBody>
      </p:sp>
    </p:spTree>
    <p:extLst>
      <p:ext uri="{BB962C8B-B14F-4D97-AF65-F5344CB8AC3E}">
        <p14:creationId xmlns:p14="http://schemas.microsoft.com/office/powerpoint/2010/main" val="1321049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0595" y="823886"/>
            <a:ext cx="11128004" cy="5786199"/>
          </a:xfrm>
          <a:prstGeom prst="rect">
            <a:avLst/>
          </a:prstGeom>
          <a:noFill/>
        </p:spPr>
        <p:txBody>
          <a:bodyPr wrap="square" rtlCol="0">
            <a:spAutoFit/>
          </a:bodyPr>
          <a:lstStyle/>
          <a:p>
            <a:pPr marL="285750" indent="-285750" algn="just">
              <a:spcBef>
                <a:spcPts val="600"/>
              </a:spcBef>
              <a:buFont typeface="Wingdings" panose="05000000000000000000" pitchFamily="2" charset="2"/>
              <a:buChar char="q"/>
            </a:pPr>
            <a:r>
              <a:rPr lang="en-US" sz="1600" b="1" dirty="0" smtClean="0">
                <a:latin typeface="Georgia" panose="02040502050405020303" pitchFamily="18" charset="0"/>
                <a:ea typeface="Cambria" pitchFamily="18" charset="0"/>
              </a:rPr>
              <a:t>FPC prepares the Detailed Project Report having Technical Viability and Economically Feasible</a:t>
            </a:r>
          </a:p>
          <a:p>
            <a:pPr marL="285750" indent="-285750" algn="just">
              <a:spcBef>
                <a:spcPts val="600"/>
              </a:spcBef>
              <a:buFont typeface="Wingdings" panose="05000000000000000000" pitchFamily="2" charset="2"/>
              <a:buChar char="q"/>
            </a:pPr>
            <a:r>
              <a:rPr lang="en-US" sz="1600" b="1" dirty="0" smtClean="0">
                <a:latin typeface="Georgia" panose="02040502050405020303" pitchFamily="18" charset="0"/>
                <a:ea typeface="Cambria" pitchFamily="18" charset="0"/>
              </a:rPr>
              <a:t>FPC Submits the Report to the Bank with all the required  genuine documents, as applicable with the Bank</a:t>
            </a:r>
          </a:p>
          <a:p>
            <a:pPr marL="285750" indent="-285750" algn="just">
              <a:spcBef>
                <a:spcPts val="600"/>
              </a:spcBef>
              <a:buFont typeface="Wingdings" panose="05000000000000000000" pitchFamily="2" charset="2"/>
              <a:buChar char="q"/>
            </a:pPr>
            <a:r>
              <a:rPr lang="en-US" sz="1600" b="1" dirty="0" smtClean="0">
                <a:latin typeface="Georgia" panose="02040502050405020303" pitchFamily="18" charset="0"/>
                <a:ea typeface="Cambria" pitchFamily="18" charset="0"/>
              </a:rPr>
              <a:t>Bank after appraisal of the DPR and scrutiny of the documents, if found viable releases the Cash Credit with the approved limit to the FPC</a:t>
            </a:r>
          </a:p>
          <a:p>
            <a:pPr marL="285750" indent="-285750" algn="just">
              <a:spcBef>
                <a:spcPts val="600"/>
              </a:spcBef>
              <a:buFont typeface="Wingdings" panose="05000000000000000000" pitchFamily="2" charset="2"/>
              <a:buChar char="q"/>
            </a:pPr>
            <a:r>
              <a:rPr lang="en-US" sz="1600" b="1" dirty="0" smtClean="0">
                <a:latin typeface="Georgia" panose="02040502050405020303" pitchFamily="18" charset="0"/>
                <a:ea typeface="Cambria" pitchFamily="18" charset="0"/>
              </a:rPr>
              <a:t>FPC identifies the Vendors capable of supplying seeds/fertilizers/manures, etc. along with the Bank</a:t>
            </a:r>
          </a:p>
          <a:p>
            <a:pPr marL="285750" indent="-285750" algn="just">
              <a:spcBef>
                <a:spcPts val="600"/>
              </a:spcBef>
              <a:buFont typeface="Wingdings" panose="05000000000000000000" pitchFamily="2" charset="2"/>
              <a:buChar char="q"/>
            </a:pPr>
            <a:r>
              <a:rPr lang="en-US" sz="1600" b="1" dirty="0" smtClean="0">
                <a:latin typeface="Georgia" panose="02040502050405020303" pitchFamily="18" charset="0"/>
                <a:ea typeface="Cambria" pitchFamily="18" charset="0"/>
              </a:rPr>
              <a:t>Then places them the Work Order for supply of the items and quantity wise</a:t>
            </a:r>
          </a:p>
          <a:p>
            <a:pPr marL="285750" indent="-285750" algn="just">
              <a:spcBef>
                <a:spcPts val="600"/>
              </a:spcBef>
              <a:buFont typeface="Wingdings" panose="05000000000000000000" pitchFamily="2" charset="2"/>
              <a:buChar char="q"/>
            </a:pPr>
            <a:r>
              <a:rPr lang="en-US" sz="1600" b="1" dirty="0" smtClean="0">
                <a:latin typeface="Georgia" panose="02040502050405020303" pitchFamily="18" charset="0"/>
                <a:ea typeface="Cambria" pitchFamily="18" charset="0"/>
              </a:rPr>
              <a:t>Vendors supply the quality materials within schedule to the FPC</a:t>
            </a:r>
          </a:p>
          <a:p>
            <a:pPr marL="285750" indent="-285750" algn="just">
              <a:spcBef>
                <a:spcPts val="600"/>
              </a:spcBef>
              <a:buFont typeface="Wingdings" panose="05000000000000000000" pitchFamily="2" charset="2"/>
              <a:buChar char="q"/>
            </a:pPr>
            <a:r>
              <a:rPr lang="en-US" sz="1600" b="1" dirty="0" smtClean="0">
                <a:latin typeface="Georgia" panose="02040502050405020303" pitchFamily="18" charset="0"/>
                <a:ea typeface="Cambria" pitchFamily="18" charset="0"/>
              </a:rPr>
              <a:t>FPC in turn distributes these materials to the FIGs as per their requirement as assessed earlier. The Lead Farmer of the FIG then distributes to the farmers. A proper receipt (in triplicate) against supply to each farmer will be maintained by the Lead Farmers, a copy of which will be given to the FPC, another copy will be maintained by the Lead Farmer and the third copy will be kept by the individual farmers. Similarly, the receipts will be maintained by both FPC and the Lead Farmer while supplying the materials to each FIG</a:t>
            </a:r>
          </a:p>
          <a:p>
            <a:pPr marL="285750" indent="-285750" algn="just">
              <a:spcBef>
                <a:spcPts val="600"/>
              </a:spcBef>
              <a:buFont typeface="Wingdings" panose="05000000000000000000" pitchFamily="2" charset="2"/>
              <a:buChar char="q"/>
            </a:pPr>
            <a:r>
              <a:rPr lang="en-US" sz="1600" b="1" dirty="0" smtClean="0">
                <a:latin typeface="Georgia" panose="02040502050405020303" pitchFamily="18" charset="0"/>
                <a:ea typeface="Cambria" pitchFamily="18" charset="0"/>
              </a:rPr>
              <a:t>The services of the Professional Service Providers will be pressed into action for capacity building, extension services, etc.</a:t>
            </a:r>
          </a:p>
          <a:p>
            <a:pPr marL="285750" indent="-285750" algn="just">
              <a:spcBef>
                <a:spcPts val="600"/>
              </a:spcBef>
              <a:buFont typeface="Wingdings" panose="05000000000000000000" pitchFamily="2" charset="2"/>
              <a:buChar char="q"/>
            </a:pPr>
            <a:r>
              <a:rPr lang="en-US" sz="1600" b="1" dirty="0" smtClean="0">
                <a:latin typeface="Georgia" panose="02040502050405020303" pitchFamily="18" charset="0"/>
                <a:ea typeface="Cambria" pitchFamily="18" charset="0"/>
              </a:rPr>
              <a:t>The farmers will start cultivating with intensive management for commercial production under supervision of experts</a:t>
            </a:r>
          </a:p>
          <a:p>
            <a:pPr marL="285750" indent="-285750" algn="just">
              <a:spcBef>
                <a:spcPts val="600"/>
              </a:spcBef>
              <a:buFont typeface="Wingdings" panose="05000000000000000000" pitchFamily="2" charset="2"/>
              <a:buChar char="q"/>
            </a:pPr>
            <a:r>
              <a:rPr lang="en-US" sz="1600" b="1" dirty="0" smtClean="0">
                <a:latin typeface="Georgia" panose="02040502050405020303" pitchFamily="18" charset="0"/>
                <a:ea typeface="Cambria" pitchFamily="18" charset="0"/>
              </a:rPr>
              <a:t>After harvesting, the produced goods will be supplied to the FPC who in turn will sell in the market</a:t>
            </a:r>
          </a:p>
          <a:p>
            <a:pPr marL="285750" indent="-285750" algn="just">
              <a:spcBef>
                <a:spcPts val="600"/>
              </a:spcBef>
              <a:buFont typeface="Wingdings" panose="05000000000000000000" pitchFamily="2" charset="2"/>
              <a:buChar char="q"/>
            </a:pPr>
            <a:r>
              <a:rPr lang="en-US" sz="1600" b="1" dirty="0" smtClean="0">
                <a:latin typeface="Georgia" panose="02040502050405020303" pitchFamily="18" charset="0"/>
                <a:ea typeface="Cambria" pitchFamily="18" charset="0"/>
              </a:rPr>
              <a:t>The sale proceeds will be deposited in the bank by the buyers directly</a:t>
            </a:r>
            <a:endParaRPr lang="en-US" sz="1600" b="1" dirty="0">
              <a:latin typeface="Georgia" panose="02040502050405020303" pitchFamily="18" charset="0"/>
              <a:ea typeface="Cambria" pitchFamily="18" charset="0"/>
            </a:endParaRPr>
          </a:p>
        </p:txBody>
      </p:sp>
      <p:sp>
        <p:nvSpPr>
          <p:cNvPr id="2" name="Rectangle 1"/>
          <p:cNvSpPr/>
          <p:nvPr/>
        </p:nvSpPr>
        <p:spPr>
          <a:xfrm>
            <a:off x="1730423" y="318233"/>
            <a:ext cx="8732419" cy="369332"/>
          </a:xfrm>
          <a:prstGeom prst="rect">
            <a:avLst/>
          </a:prstGeom>
        </p:spPr>
        <p:txBody>
          <a:bodyPr wrap="square">
            <a:spAutoFit/>
          </a:bodyPr>
          <a:lstStyle/>
          <a:p>
            <a:pPr algn="ctr"/>
            <a:r>
              <a:rPr lang="en-US" b="1" dirty="0">
                <a:solidFill>
                  <a:srgbClr val="C00000"/>
                </a:solidFill>
                <a:latin typeface="Georgia" panose="02040502050405020303" pitchFamily="18" charset="0"/>
                <a:ea typeface="Cambria" pitchFamily="18" charset="0"/>
              </a:rPr>
              <a:t>Modus Operandi for availing Credit and its Undisputable Utilization</a:t>
            </a:r>
            <a:endParaRPr lang="en-US" dirty="0">
              <a:solidFill>
                <a:srgbClr val="C00000"/>
              </a:solidFill>
            </a:endParaRPr>
          </a:p>
        </p:txBody>
      </p:sp>
    </p:spTree>
    <p:extLst>
      <p:ext uri="{BB962C8B-B14F-4D97-AF65-F5344CB8AC3E}">
        <p14:creationId xmlns:p14="http://schemas.microsoft.com/office/powerpoint/2010/main" val="2486161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5233" y="1257302"/>
            <a:ext cx="10764079" cy="3785652"/>
          </a:xfrm>
          <a:prstGeom prst="rect">
            <a:avLst/>
          </a:prstGeom>
          <a:noFill/>
        </p:spPr>
        <p:txBody>
          <a:bodyPr wrap="square" rtlCol="0">
            <a:spAutoFit/>
          </a:bodyPr>
          <a:lstStyle/>
          <a:p>
            <a:r>
              <a:rPr lang="en-US" sz="1600" b="1" dirty="0" smtClean="0">
                <a:solidFill>
                  <a:srgbClr val="C00000"/>
                </a:solidFill>
                <a:latin typeface="Georgia" panose="02040502050405020303" pitchFamily="18" charset="0"/>
                <a:ea typeface="Cambria" pitchFamily="18" charset="0"/>
              </a:rPr>
              <a:t>Modus Operandi - continued </a:t>
            </a:r>
          </a:p>
          <a:p>
            <a:pPr marL="285750" indent="-285750" algn="just">
              <a:buFont typeface="Wingdings" panose="05000000000000000000" pitchFamily="2" charset="2"/>
              <a:buChar char="q"/>
            </a:pPr>
            <a:endParaRPr lang="en-US" sz="1600" b="1" dirty="0" smtClean="0">
              <a:latin typeface="Georgia" panose="02040502050405020303" pitchFamily="18" charset="0"/>
              <a:ea typeface="Cambria" pitchFamily="18" charset="0"/>
            </a:endParaRPr>
          </a:p>
          <a:p>
            <a:pPr marL="285750" indent="-285750" algn="just">
              <a:buFont typeface="Wingdings" panose="05000000000000000000" pitchFamily="2" charset="2"/>
              <a:buChar char="q"/>
            </a:pPr>
            <a:r>
              <a:rPr lang="en-US" sz="1600" b="1" dirty="0" smtClean="0">
                <a:latin typeface="Georgia" panose="02040502050405020303" pitchFamily="18" charset="0"/>
                <a:ea typeface="Cambria" pitchFamily="18" charset="0"/>
              </a:rPr>
              <a:t>The Bank after deducting the interest, principal amount will release the balance amount to the FPC</a:t>
            </a:r>
          </a:p>
          <a:p>
            <a:pPr marL="285750" indent="-285750" algn="just">
              <a:buFont typeface="Wingdings" panose="05000000000000000000" pitchFamily="2" charset="2"/>
              <a:buChar char="q"/>
            </a:pPr>
            <a:r>
              <a:rPr lang="en-US" sz="1600" b="1" dirty="0" smtClean="0">
                <a:latin typeface="Georgia" panose="02040502050405020303" pitchFamily="18" charset="0"/>
                <a:ea typeface="Cambria" pitchFamily="18" charset="0"/>
              </a:rPr>
              <a:t>FPC will deduct their commission and other committed expenses and release the agreed amount as per the Legal Agreement to the Farmers</a:t>
            </a:r>
          </a:p>
          <a:p>
            <a:pPr marL="285750" indent="-285750" algn="just">
              <a:buFont typeface="Wingdings" panose="05000000000000000000" pitchFamily="2" charset="2"/>
              <a:buChar char="q"/>
            </a:pPr>
            <a:r>
              <a:rPr lang="en-US" sz="1600" b="1" dirty="0" smtClean="0">
                <a:latin typeface="Georgia" panose="02040502050405020303" pitchFamily="18" charset="0"/>
                <a:ea typeface="Cambria" pitchFamily="18" charset="0"/>
              </a:rPr>
              <a:t>FPC will also release the agreed amount as per the Legal Agreement to the Professional Service Providers.</a:t>
            </a:r>
          </a:p>
          <a:p>
            <a:pPr marL="285750" indent="-285750" algn="just">
              <a:buFont typeface="Wingdings" panose="05000000000000000000" pitchFamily="2" charset="2"/>
              <a:buChar char="q"/>
            </a:pPr>
            <a:endParaRPr lang="en-US" sz="1600" b="1" dirty="0" smtClean="0">
              <a:latin typeface="Georgia" panose="02040502050405020303" pitchFamily="18" charset="0"/>
              <a:ea typeface="Cambria" pitchFamily="18" charset="0"/>
            </a:endParaRPr>
          </a:p>
          <a:p>
            <a:pPr marL="285750" indent="-285750" algn="just">
              <a:buFont typeface="Wingdings" panose="05000000000000000000" pitchFamily="2" charset="2"/>
              <a:buChar char="q"/>
            </a:pPr>
            <a:r>
              <a:rPr lang="en-US" sz="1600" b="1" dirty="0" smtClean="0">
                <a:latin typeface="Georgia" panose="02040502050405020303" pitchFamily="18" charset="0"/>
                <a:ea typeface="Cambria" pitchFamily="18" charset="0"/>
              </a:rPr>
              <a:t>This Cycle will continue for the next season of cultivation</a:t>
            </a:r>
          </a:p>
          <a:p>
            <a:pPr marL="285750" indent="-285750" algn="just">
              <a:buFont typeface="Wingdings" panose="05000000000000000000" pitchFamily="2" charset="2"/>
              <a:buChar char="q"/>
            </a:pPr>
            <a:endParaRPr lang="en-US" sz="1600" b="1" dirty="0" smtClean="0">
              <a:latin typeface="Georgia" panose="02040502050405020303" pitchFamily="18" charset="0"/>
              <a:ea typeface="Cambria" pitchFamily="18" charset="0"/>
            </a:endParaRPr>
          </a:p>
          <a:p>
            <a:pPr algn="just"/>
            <a:r>
              <a:rPr lang="en-US" sz="1600" b="1" dirty="0" smtClean="0">
                <a:latin typeface="Georgia" panose="02040502050405020303" pitchFamily="18" charset="0"/>
                <a:ea typeface="Cambria" pitchFamily="18" charset="0"/>
              </a:rPr>
              <a:t>N.B. There will be Legal agreements between the FPC and the FIGs/Farmers against supply of materials for carrying out the cultivation, farm gate price of the buyback products from the farmers by FPC, Legal Agreements with the Professional Service Providers, etc. a copy of which will be deposited with the bank also.</a:t>
            </a:r>
            <a:endParaRPr lang="en-US" sz="1600" b="1" dirty="0">
              <a:latin typeface="Georgia" panose="02040502050405020303" pitchFamily="18" charset="0"/>
              <a:ea typeface="Cambria" pitchFamily="18" charset="0"/>
            </a:endParaRPr>
          </a:p>
        </p:txBody>
      </p:sp>
    </p:spTree>
    <p:extLst>
      <p:ext uri="{BB962C8B-B14F-4D97-AF65-F5344CB8AC3E}">
        <p14:creationId xmlns:p14="http://schemas.microsoft.com/office/powerpoint/2010/main" val="1687987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a:stCxn id="5" idx="2"/>
            <a:endCxn id="6" idx="0"/>
          </p:cNvCxnSpPr>
          <p:nvPr/>
        </p:nvCxnSpPr>
        <p:spPr>
          <a:xfrm>
            <a:off x="6047565" y="1616519"/>
            <a:ext cx="0" cy="2608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466507" y="1093296"/>
            <a:ext cx="1123121" cy="56653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latin typeface="Cambria" pitchFamily="18" charset="0"/>
                <a:ea typeface="Cambria" pitchFamily="18" charset="0"/>
              </a:rPr>
              <a:t> </a:t>
            </a:r>
            <a:endParaRPr lang="en-US" sz="2000" b="1" dirty="0">
              <a:latin typeface="Cambria" pitchFamily="18" charset="0"/>
              <a:ea typeface="Cambria" pitchFamily="18" charset="0"/>
            </a:endParaRPr>
          </a:p>
        </p:txBody>
      </p:sp>
      <p:sp>
        <p:nvSpPr>
          <p:cNvPr id="5" name="TextBox 4"/>
          <p:cNvSpPr txBox="1"/>
          <p:nvPr/>
        </p:nvSpPr>
        <p:spPr>
          <a:xfrm>
            <a:off x="5490974" y="1093299"/>
            <a:ext cx="1113182" cy="523220"/>
          </a:xfrm>
          <a:prstGeom prst="rect">
            <a:avLst/>
          </a:prstGeom>
          <a:noFill/>
        </p:spPr>
        <p:txBody>
          <a:bodyPr wrap="square" rtlCol="0">
            <a:spAutoFit/>
          </a:bodyPr>
          <a:lstStyle/>
          <a:p>
            <a:pPr algn="ctr"/>
            <a:r>
              <a:rPr lang="en-US" sz="1400" b="1" dirty="0" smtClean="0">
                <a:solidFill>
                  <a:srgbClr val="FF0000"/>
                </a:solidFill>
                <a:latin typeface="Cambria" pitchFamily="18" charset="0"/>
                <a:ea typeface="Cambria" pitchFamily="18" charset="0"/>
              </a:rPr>
              <a:t>BANK BRANCH</a:t>
            </a:r>
            <a:endParaRPr lang="en-US" sz="1400" b="1" dirty="0">
              <a:solidFill>
                <a:srgbClr val="FF0000"/>
              </a:solidFill>
              <a:latin typeface="Cambria" pitchFamily="18" charset="0"/>
              <a:ea typeface="Cambria" pitchFamily="18" charset="0"/>
            </a:endParaRPr>
          </a:p>
        </p:txBody>
      </p:sp>
      <p:sp>
        <p:nvSpPr>
          <p:cNvPr id="6" name="Diamond 5"/>
          <p:cNvSpPr/>
          <p:nvPr/>
        </p:nvSpPr>
        <p:spPr>
          <a:xfrm>
            <a:off x="5291045" y="1877340"/>
            <a:ext cx="1550504" cy="904462"/>
          </a:xfrm>
          <a:prstGeom prst="diamond">
            <a:avLst/>
          </a:prstGeom>
          <a:solidFill>
            <a:schemeClr val="accent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TextBox 11"/>
          <p:cNvSpPr txBox="1"/>
          <p:nvPr/>
        </p:nvSpPr>
        <p:spPr>
          <a:xfrm>
            <a:off x="5615593" y="2087208"/>
            <a:ext cx="983974" cy="523220"/>
          </a:xfrm>
          <a:prstGeom prst="rect">
            <a:avLst/>
          </a:prstGeom>
          <a:noFill/>
        </p:spPr>
        <p:txBody>
          <a:bodyPr wrap="square" rtlCol="0">
            <a:spAutoFit/>
          </a:bodyPr>
          <a:lstStyle/>
          <a:p>
            <a:pPr algn="ctr"/>
            <a:r>
              <a:rPr lang="en-US" sz="1400" b="1" dirty="0" smtClean="0">
                <a:solidFill>
                  <a:schemeClr val="bg1"/>
                </a:solidFill>
                <a:latin typeface="Cambria" pitchFamily="18" charset="0"/>
                <a:ea typeface="Cambria" pitchFamily="18" charset="0"/>
              </a:rPr>
              <a:t>Financial</a:t>
            </a:r>
            <a:r>
              <a:rPr lang="en-US" sz="1400" b="1" dirty="0" smtClean="0">
                <a:latin typeface="Cambria" pitchFamily="18" charset="0"/>
                <a:ea typeface="Cambria" pitchFamily="18" charset="0"/>
              </a:rPr>
              <a:t> </a:t>
            </a:r>
            <a:r>
              <a:rPr lang="en-US" sz="1400" b="1" dirty="0" smtClean="0">
                <a:solidFill>
                  <a:schemeClr val="bg1"/>
                </a:solidFill>
                <a:latin typeface="Cambria" pitchFamily="18" charset="0"/>
                <a:ea typeface="Cambria" pitchFamily="18" charset="0"/>
              </a:rPr>
              <a:t>Limit</a:t>
            </a:r>
            <a:endParaRPr lang="en-US" sz="1400" b="1" dirty="0">
              <a:solidFill>
                <a:schemeClr val="bg1"/>
              </a:solidFill>
              <a:latin typeface="Cambria" pitchFamily="18" charset="0"/>
              <a:ea typeface="Cambria" pitchFamily="18" charset="0"/>
            </a:endParaRPr>
          </a:p>
        </p:txBody>
      </p:sp>
      <p:cxnSp>
        <p:nvCxnSpPr>
          <p:cNvPr id="18" name="Straight Arrow Connector 17"/>
          <p:cNvCxnSpPr/>
          <p:nvPr/>
        </p:nvCxnSpPr>
        <p:spPr>
          <a:xfrm rot="16200000" flipH="1">
            <a:off x="6002780" y="2866605"/>
            <a:ext cx="19047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Diamond 20"/>
          <p:cNvSpPr/>
          <p:nvPr/>
        </p:nvSpPr>
        <p:spPr>
          <a:xfrm>
            <a:off x="5148454" y="2961842"/>
            <a:ext cx="1928192" cy="108336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341120" y="3088759"/>
            <a:ext cx="1623521" cy="692497"/>
          </a:xfrm>
          <a:prstGeom prst="rect">
            <a:avLst/>
          </a:prstGeom>
          <a:noFill/>
        </p:spPr>
        <p:txBody>
          <a:bodyPr wrap="square" rtlCol="0">
            <a:spAutoFit/>
          </a:bodyPr>
          <a:lstStyle/>
          <a:p>
            <a:pPr algn="ctr"/>
            <a:r>
              <a:rPr lang="en-US" sz="1300" dirty="0" smtClean="0">
                <a:solidFill>
                  <a:schemeClr val="bg1"/>
                </a:solidFill>
                <a:latin typeface="Cambria" pitchFamily="18" charset="0"/>
                <a:ea typeface="Cambria" pitchFamily="18" charset="0"/>
              </a:rPr>
              <a:t>Customer Verification, Documentation</a:t>
            </a:r>
            <a:endParaRPr lang="en-US" sz="1300" dirty="0">
              <a:solidFill>
                <a:schemeClr val="bg1"/>
              </a:solidFill>
              <a:latin typeface="Cambria" pitchFamily="18" charset="0"/>
              <a:ea typeface="Cambria" pitchFamily="18" charset="0"/>
            </a:endParaRPr>
          </a:p>
        </p:txBody>
      </p:sp>
      <p:sp>
        <p:nvSpPr>
          <p:cNvPr id="23" name="TextBox 22"/>
          <p:cNvSpPr txBox="1"/>
          <p:nvPr/>
        </p:nvSpPr>
        <p:spPr>
          <a:xfrm>
            <a:off x="6032274" y="2695662"/>
            <a:ext cx="566532" cy="307777"/>
          </a:xfrm>
          <a:prstGeom prst="rect">
            <a:avLst/>
          </a:prstGeom>
          <a:noFill/>
        </p:spPr>
        <p:txBody>
          <a:bodyPr wrap="square" rtlCol="0">
            <a:spAutoFit/>
          </a:bodyPr>
          <a:lstStyle/>
          <a:p>
            <a:pPr algn="ctr"/>
            <a:r>
              <a:rPr lang="en-US" sz="1400" b="1" dirty="0" smtClean="0">
                <a:solidFill>
                  <a:srgbClr val="00B050"/>
                </a:solidFill>
                <a:latin typeface="Cambria" pitchFamily="18" charset="0"/>
                <a:ea typeface="Cambria" pitchFamily="18" charset="0"/>
              </a:rPr>
              <a:t>Yes</a:t>
            </a:r>
            <a:endParaRPr lang="en-US" sz="1400" b="1" dirty="0">
              <a:solidFill>
                <a:srgbClr val="00B050"/>
              </a:solidFill>
              <a:latin typeface="Cambria" pitchFamily="18" charset="0"/>
              <a:ea typeface="Cambria" pitchFamily="18" charset="0"/>
            </a:endParaRPr>
          </a:p>
        </p:txBody>
      </p:sp>
      <p:cxnSp>
        <p:nvCxnSpPr>
          <p:cNvPr id="25" name="Straight Connector 24"/>
          <p:cNvCxnSpPr/>
          <p:nvPr/>
        </p:nvCxnSpPr>
        <p:spPr>
          <a:xfrm rot="10800000" flipV="1">
            <a:off x="3889627" y="2328040"/>
            <a:ext cx="14014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323507" y="2070643"/>
            <a:ext cx="715618" cy="307777"/>
          </a:xfrm>
          <a:prstGeom prst="rect">
            <a:avLst/>
          </a:prstGeom>
          <a:noFill/>
        </p:spPr>
        <p:txBody>
          <a:bodyPr wrap="square" rtlCol="0">
            <a:spAutoFit/>
          </a:bodyPr>
          <a:lstStyle/>
          <a:p>
            <a:pPr algn="ctr"/>
            <a:r>
              <a:rPr lang="en-US" sz="1400" b="1" dirty="0" smtClean="0">
                <a:solidFill>
                  <a:srgbClr val="FF0000"/>
                </a:solidFill>
                <a:latin typeface="Cambria" pitchFamily="18" charset="0"/>
                <a:ea typeface="Cambria" pitchFamily="18" charset="0"/>
              </a:rPr>
              <a:t>No</a:t>
            </a:r>
            <a:endParaRPr lang="en-US" sz="1400" b="1" dirty="0">
              <a:solidFill>
                <a:srgbClr val="FF0000"/>
              </a:solidFill>
              <a:latin typeface="Cambria" pitchFamily="18" charset="0"/>
              <a:ea typeface="Cambria" pitchFamily="18" charset="0"/>
            </a:endParaRPr>
          </a:p>
        </p:txBody>
      </p:sp>
      <p:cxnSp>
        <p:nvCxnSpPr>
          <p:cNvPr id="29" name="Straight Arrow Connector 28"/>
          <p:cNvCxnSpPr/>
          <p:nvPr/>
        </p:nvCxnSpPr>
        <p:spPr>
          <a:xfrm>
            <a:off x="3889629" y="2328042"/>
            <a:ext cx="1146" cy="77295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230201" y="3104313"/>
            <a:ext cx="1361661" cy="81169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latin typeface="Cambria" pitchFamily="18" charset="0"/>
                <a:ea typeface="Cambria" pitchFamily="18" charset="0"/>
              </a:rPr>
              <a:t> </a:t>
            </a:r>
            <a:endParaRPr lang="en-US" sz="2000" b="1" dirty="0">
              <a:latin typeface="Cambria" pitchFamily="18" charset="0"/>
              <a:ea typeface="Cambria" pitchFamily="18" charset="0"/>
            </a:endParaRPr>
          </a:p>
        </p:txBody>
      </p:sp>
      <p:sp>
        <p:nvSpPr>
          <p:cNvPr id="31" name="TextBox 30"/>
          <p:cNvSpPr txBox="1"/>
          <p:nvPr/>
        </p:nvSpPr>
        <p:spPr>
          <a:xfrm>
            <a:off x="3299777" y="3309722"/>
            <a:ext cx="1252331" cy="307777"/>
          </a:xfrm>
          <a:prstGeom prst="rect">
            <a:avLst/>
          </a:prstGeom>
          <a:noFill/>
        </p:spPr>
        <p:txBody>
          <a:bodyPr wrap="square" rtlCol="0">
            <a:spAutoFit/>
          </a:bodyPr>
          <a:lstStyle/>
          <a:p>
            <a:r>
              <a:rPr lang="en-US" sz="1400" b="1" dirty="0" smtClean="0">
                <a:latin typeface="Cambria" pitchFamily="18" charset="0"/>
                <a:ea typeface="Cambria" pitchFamily="18" charset="0"/>
              </a:rPr>
              <a:t>Higher Level</a:t>
            </a:r>
            <a:endParaRPr lang="en-US" sz="1400" b="1" dirty="0">
              <a:latin typeface="Cambria" pitchFamily="18" charset="0"/>
              <a:ea typeface="Cambria" pitchFamily="18" charset="0"/>
            </a:endParaRPr>
          </a:p>
        </p:txBody>
      </p:sp>
      <p:cxnSp>
        <p:nvCxnSpPr>
          <p:cNvPr id="33" name="Straight Arrow Connector 32"/>
          <p:cNvCxnSpPr>
            <a:stCxn id="30" idx="6"/>
            <a:endCxn id="21" idx="1"/>
          </p:cNvCxnSpPr>
          <p:nvPr/>
        </p:nvCxnSpPr>
        <p:spPr>
          <a:xfrm flipV="1">
            <a:off x="4591862" y="3503525"/>
            <a:ext cx="556592" cy="66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797283" y="4218360"/>
            <a:ext cx="676916" cy="369332"/>
          </a:xfrm>
          <a:prstGeom prst="rect">
            <a:avLst/>
          </a:prstGeom>
          <a:solidFill>
            <a:srgbClr val="92D050"/>
          </a:solidFill>
          <a:ln>
            <a:solidFill>
              <a:srgbClr val="92D050"/>
            </a:solidFill>
          </a:ln>
        </p:spPr>
        <p:txBody>
          <a:bodyPr wrap="none">
            <a:spAutoFit/>
          </a:bodyPr>
          <a:lstStyle/>
          <a:p>
            <a:pPr algn="ctr"/>
            <a:r>
              <a:rPr lang="en-US" b="1" dirty="0" smtClean="0">
                <a:solidFill>
                  <a:srgbClr val="FFFF00"/>
                </a:solidFill>
                <a:latin typeface="Cambria" pitchFamily="18" charset="0"/>
                <a:ea typeface="Cambria" pitchFamily="18" charset="0"/>
              </a:rPr>
              <a:t>PMU</a:t>
            </a:r>
            <a:endParaRPr lang="en-US" b="1" dirty="0">
              <a:solidFill>
                <a:srgbClr val="FFFF00"/>
              </a:solidFill>
              <a:latin typeface="Cambria" pitchFamily="18" charset="0"/>
              <a:ea typeface="Cambria" pitchFamily="18" charset="0"/>
            </a:endParaRPr>
          </a:p>
        </p:txBody>
      </p:sp>
      <p:cxnSp>
        <p:nvCxnSpPr>
          <p:cNvPr id="35" name="Straight Arrow Connector 34"/>
          <p:cNvCxnSpPr/>
          <p:nvPr/>
        </p:nvCxnSpPr>
        <p:spPr>
          <a:xfrm rot="16200000" flipH="1">
            <a:off x="6042160" y="4120603"/>
            <a:ext cx="16728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Diamond 36"/>
          <p:cNvSpPr/>
          <p:nvPr/>
        </p:nvSpPr>
        <p:spPr>
          <a:xfrm>
            <a:off x="5158393" y="4793964"/>
            <a:ext cx="2027583" cy="104029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241220" y="5052382"/>
            <a:ext cx="1858617" cy="523220"/>
          </a:xfrm>
          <a:prstGeom prst="rect">
            <a:avLst/>
          </a:prstGeom>
          <a:noFill/>
        </p:spPr>
        <p:txBody>
          <a:bodyPr wrap="square" rtlCol="0">
            <a:spAutoFit/>
          </a:bodyPr>
          <a:lstStyle/>
          <a:p>
            <a:pPr algn="ctr"/>
            <a:r>
              <a:rPr lang="en-US" sz="1400" dirty="0" smtClean="0">
                <a:solidFill>
                  <a:schemeClr val="bg1"/>
                </a:solidFill>
                <a:latin typeface="Cambria" pitchFamily="18" charset="0"/>
                <a:ea typeface="Cambria" pitchFamily="18" charset="0"/>
              </a:rPr>
              <a:t>Techno-Economic Feasibility</a:t>
            </a:r>
            <a:endParaRPr lang="en-US" sz="1400" dirty="0">
              <a:solidFill>
                <a:schemeClr val="bg1"/>
              </a:solidFill>
              <a:latin typeface="Cambria" pitchFamily="18" charset="0"/>
              <a:ea typeface="Cambria" pitchFamily="18" charset="0"/>
            </a:endParaRPr>
          </a:p>
        </p:txBody>
      </p:sp>
      <p:cxnSp>
        <p:nvCxnSpPr>
          <p:cNvPr id="39" name="Straight Arrow Connector 38"/>
          <p:cNvCxnSpPr/>
          <p:nvPr/>
        </p:nvCxnSpPr>
        <p:spPr>
          <a:xfrm rot="16200000" flipH="1">
            <a:off x="6065352" y="4680508"/>
            <a:ext cx="16728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901581" y="1043604"/>
            <a:ext cx="844840" cy="646331"/>
          </a:xfrm>
          <a:prstGeom prst="rect">
            <a:avLst/>
          </a:prstGeom>
          <a:solidFill>
            <a:schemeClr val="accent6">
              <a:lumMod val="75000"/>
            </a:schemeClr>
          </a:solidFill>
          <a:ln w="28575">
            <a:solidFill>
              <a:schemeClr val="accent6">
                <a:lumMod val="75000"/>
              </a:schemeClr>
            </a:solidFill>
          </a:ln>
        </p:spPr>
        <p:txBody>
          <a:bodyPr wrap="square" rtlCol="0">
            <a:spAutoFit/>
          </a:bodyPr>
          <a:lstStyle/>
          <a:p>
            <a:r>
              <a:rPr lang="en-US" sz="3600" b="1" dirty="0" smtClean="0">
                <a:latin typeface="Cambria" pitchFamily="18" charset="0"/>
                <a:ea typeface="Cambria" pitchFamily="18" charset="0"/>
              </a:rPr>
              <a:t> </a:t>
            </a:r>
            <a:endParaRPr lang="en-US" b="1" dirty="0">
              <a:latin typeface="Cambria" pitchFamily="18" charset="0"/>
              <a:ea typeface="Cambria" pitchFamily="18" charset="0"/>
            </a:endParaRPr>
          </a:p>
        </p:txBody>
      </p:sp>
      <p:sp>
        <p:nvSpPr>
          <p:cNvPr id="41" name="TextBox 40"/>
          <p:cNvSpPr txBox="1"/>
          <p:nvPr/>
        </p:nvSpPr>
        <p:spPr>
          <a:xfrm>
            <a:off x="7931411" y="1172812"/>
            <a:ext cx="785192" cy="369332"/>
          </a:xfrm>
          <a:prstGeom prst="rect">
            <a:avLst/>
          </a:prstGeom>
          <a:noFill/>
        </p:spPr>
        <p:txBody>
          <a:bodyPr wrap="square" rtlCol="0">
            <a:spAutoFit/>
          </a:bodyPr>
          <a:lstStyle/>
          <a:p>
            <a:pPr algn="ctr"/>
            <a:r>
              <a:rPr lang="en-US" b="1" dirty="0" smtClean="0">
                <a:solidFill>
                  <a:srgbClr val="FFFF00"/>
                </a:solidFill>
                <a:latin typeface="Cambria" pitchFamily="18" charset="0"/>
                <a:ea typeface="Cambria" pitchFamily="18" charset="0"/>
              </a:rPr>
              <a:t>FPC</a:t>
            </a:r>
            <a:endParaRPr lang="en-US" b="1" dirty="0">
              <a:solidFill>
                <a:srgbClr val="FFFF00"/>
              </a:solidFill>
              <a:latin typeface="Cambria" pitchFamily="18" charset="0"/>
              <a:ea typeface="Cambria" pitchFamily="18" charset="0"/>
            </a:endParaRPr>
          </a:p>
        </p:txBody>
      </p:sp>
      <p:cxnSp>
        <p:nvCxnSpPr>
          <p:cNvPr id="45" name="Straight Arrow Connector 44"/>
          <p:cNvCxnSpPr>
            <a:stCxn id="40" idx="1"/>
            <a:endCxn id="4" idx="6"/>
          </p:cNvCxnSpPr>
          <p:nvPr/>
        </p:nvCxnSpPr>
        <p:spPr>
          <a:xfrm rot="10800000" flipV="1">
            <a:off x="6589629" y="1376559"/>
            <a:ext cx="131195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520040" y="1091738"/>
            <a:ext cx="1497526" cy="338554"/>
          </a:xfrm>
          <a:prstGeom prst="rect">
            <a:avLst/>
          </a:prstGeom>
        </p:spPr>
        <p:txBody>
          <a:bodyPr wrap="square">
            <a:spAutoFit/>
          </a:bodyPr>
          <a:lstStyle/>
          <a:p>
            <a:pPr algn="ctr"/>
            <a:r>
              <a:rPr lang="en-US" sz="1600" b="1" dirty="0" smtClean="0">
                <a:latin typeface="Cambria" pitchFamily="18" charset="0"/>
                <a:ea typeface="Cambria" pitchFamily="18" charset="0"/>
              </a:rPr>
              <a:t> Submit DPR</a:t>
            </a:r>
            <a:endParaRPr lang="en-US" sz="1600" dirty="0"/>
          </a:p>
        </p:txBody>
      </p:sp>
      <p:cxnSp>
        <p:nvCxnSpPr>
          <p:cNvPr id="49" name="Straight Connector 48"/>
          <p:cNvCxnSpPr/>
          <p:nvPr/>
        </p:nvCxnSpPr>
        <p:spPr>
          <a:xfrm flipV="1">
            <a:off x="7076645" y="3488625"/>
            <a:ext cx="1451114"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6200000" flipV="1">
            <a:off x="7623299" y="2604044"/>
            <a:ext cx="1769165" cy="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0800000">
            <a:off x="6529995" y="1520678"/>
            <a:ext cx="1361661" cy="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273811" y="3031426"/>
            <a:ext cx="4253948"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a:off x="4176917" y="3179701"/>
            <a:ext cx="197104" cy="330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345002" y="3253400"/>
            <a:ext cx="715618" cy="307777"/>
          </a:xfrm>
          <a:prstGeom prst="rect">
            <a:avLst/>
          </a:prstGeom>
          <a:noFill/>
        </p:spPr>
        <p:txBody>
          <a:bodyPr wrap="square" rtlCol="0">
            <a:spAutoFit/>
          </a:bodyPr>
          <a:lstStyle/>
          <a:p>
            <a:pPr algn="ctr"/>
            <a:r>
              <a:rPr lang="en-US" sz="1400" b="1" dirty="0" smtClean="0">
                <a:latin typeface="Cambria" pitchFamily="18" charset="0"/>
                <a:ea typeface="Cambria" pitchFamily="18" charset="0"/>
              </a:rPr>
              <a:t>No</a:t>
            </a:r>
            <a:endParaRPr lang="en-US" sz="1400" b="1" dirty="0">
              <a:latin typeface="Cambria" pitchFamily="18" charset="0"/>
              <a:ea typeface="Cambria" pitchFamily="18" charset="0"/>
            </a:endParaRPr>
          </a:p>
        </p:txBody>
      </p:sp>
      <p:sp>
        <p:nvSpPr>
          <p:cNvPr id="62" name="TextBox 61"/>
          <p:cNvSpPr txBox="1"/>
          <p:nvPr/>
        </p:nvSpPr>
        <p:spPr>
          <a:xfrm>
            <a:off x="6135742" y="3962392"/>
            <a:ext cx="566532" cy="307777"/>
          </a:xfrm>
          <a:prstGeom prst="rect">
            <a:avLst/>
          </a:prstGeom>
          <a:noFill/>
        </p:spPr>
        <p:txBody>
          <a:bodyPr wrap="square" rtlCol="0">
            <a:spAutoFit/>
          </a:bodyPr>
          <a:lstStyle/>
          <a:p>
            <a:pPr algn="ctr"/>
            <a:r>
              <a:rPr lang="en-US" sz="1400" b="1" dirty="0" smtClean="0">
                <a:solidFill>
                  <a:srgbClr val="00B050"/>
                </a:solidFill>
                <a:latin typeface="Cambria" pitchFamily="18" charset="0"/>
                <a:ea typeface="Cambria" pitchFamily="18" charset="0"/>
              </a:rPr>
              <a:t>Yes</a:t>
            </a:r>
            <a:endParaRPr lang="en-US" sz="1400" b="1" dirty="0">
              <a:solidFill>
                <a:srgbClr val="00B050"/>
              </a:solidFill>
              <a:latin typeface="Cambria" pitchFamily="18" charset="0"/>
              <a:ea typeface="Cambria" pitchFamily="18" charset="0"/>
            </a:endParaRPr>
          </a:p>
        </p:txBody>
      </p:sp>
      <p:cxnSp>
        <p:nvCxnSpPr>
          <p:cNvPr id="63" name="Straight Arrow Connector 62"/>
          <p:cNvCxnSpPr/>
          <p:nvPr/>
        </p:nvCxnSpPr>
        <p:spPr>
          <a:xfrm rot="16200000" flipH="1">
            <a:off x="6078605" y="5946091"/>
            <a:ext cx="16728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142662" y="6037221"/>
            <a:ext cx="2053767" cy="307777"/>
          </a:xfrm>
          <a:prstGeom prst="rect">
            <a:avLst/>
          </a:prstGeom>
          <a:solidFill>
            <a:srgbClr val="00B050"/>
          </a:solidFill>
        </p:spPr>
        <p:txBody>
          <a:bodyPr wrap="none">
            <a:spAutoFit/>
          </a:bodyPr>
          <a:lstStyle/>
          <a:p>
            <a:r>
              <a:rPr lang="en-US" sz="1400" b="1" dirty="0" smtClean="0"/>
              <a:t> </a:t>
            </a:r>
            <a:r>
              <a:rPr lang="en-US" sz="1400" b="1" dirty="0" smtClean="0">
                <a:solidFill>
                  <a:srgbClr val="FFFF00"/>
                </a:solidFill>
                <a:latin typeface="Cambria" pitchFamily="18" charset="0"/>
                <a:ea typeface="Cambria" pitchFamily="18" charset="0"/>
              </a:rPr>
              <a:t>Project recommended</a:t>
            </a:r>
            <a:endParaRPr lang="en-US" sz="1400" dirty="0"/>
          </a:p>
        </p:txBody>
      </p:sp>
      <p:sp>
        <p:nvSpPr>
          <p:cNvPr id="65" name="TextBox 64"/>
          <p:cNvSpPr txBox="1"/>
          <p:nvPr/>
        </p:nvSpPr>
        <p:spPr>
          <a:xfrm>
            <a:off x="6103892" y="5782272"/>
            <a:ext cx="566532" cy="307777"/>
          </a:xfrm>
          <a:prstGeom prst="rect">
            <a:avLst/>
          </a:prstGeom>
          <a:noFill/>
        </p:spPr>
        <p:txBody>
          <a:bodyPr wrap="square" rtlCol="0">
            <a:spAutoFit/>
          </a:bodyPr>
          <a:lstStyle/>
          <a:p>
            <a:pPr algn="ctr"/>
            <a:r>
              <a:rPr lang="en-US" sz="1400" b="1" dirty="0" smtClean="0">
                <a:solidFill>
                  <a:srgbClr val="00B050"/>
                </a:solidFill>
                <a:latin typeface="Cambria" pitchFamily="18" charset="0"/>
                <a:ea typeface="Cambria" pitchFamily="18" charset="0"/>
              </a:rPr>
              <a:t>Yes</a:t>
            </a:r>
            <a:endParaRPr lang="en-US" sz="1400" b="1" dirty="0">
              <a:solidFill>
                <a:srgbClr val="00B050"/>
              </a:solidFill>
              <a:latin typeface="Cambria" pitchFamily="18" charset="0"/>
              <a:ea typeface="Cambria" pitchFamily="18" charset="0"/>
            </a:endParaRPr>
          </a:p>
        </p:txBody>
      </p:sp>
      <p:cxnSp>
        <p:nvCxnSpPr>
          <p:cNvPr id="67" name="Straight Connector 66"/>
          <p:cNvCxnSpPr>
            <a:stCxn id="37" idx="1"/>
          </p:cNvCxnSpPr>
          <p:nvPr/>
        </p:nvCxnSpPr>
        <p:spPr>
          <a:xfrm flipH="1">
            <a:off x="3737104" y="5314111"/>
            <a:ext cx="14212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flipV="1">
            <a:off x="3737104" y="3916009"/>
            <a:ext cx="0" cy="141135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346697" y="5075574"/>
            <a:ext cx="715618" cy="307777"/>
          </a:xfrm>
          <a:prstGeom prst="rect">
            <a:avLst/>
          </a:prstGeom>
          <a:noFill/>
        </p:spPr>
        <p:txBody>
          <a:bodyPr wrap="square" rtlCol="0">
            <a:spAutoFit/>
          </a:bodyPr>
          <a:lstStyle/>
          <a:p>
            <a:pPr algn="ctr"/>
            <a:r>
              <a:rPr lang="en-US" sz="1400" b="1" dirty="0" smtClean="0">
                <a:latin typeface="Cambria" pitchFamily="18" charset="0"/>
                <a:ea typeface="Cambria" pitchFamily="18" charset="0"/>
              </a:rPr>
              <a:t>No</a:t>
            </a:r>
            <a:endParaRPr lang="en-US" sz="1400" b="1" dirty="0">
              <a:latin typeface="Cambria" pitchFamily="18" charset="0"/>
              <a:ea typeface="Cambria" pitchFamily="18" charset="0"/>
            </a:endParaRPr>
          </a:p>
        </p:txBody>
      </p:sp>
      <p:cxnSp>
        <p:nvCxnSpPr>
          <p:cNvPr id="73" name="Straight Arrow Connector 72"/>
          <p:cNvCxnSpPr/>
          <p:nvPr/>
        </p:nvCxnSpPr>
        <p:spPr>
          <a:xfrm flipH="1" flipV="1">
            <a:off x="3637705" y="1374904"/>
            <a:ext cx="7" cy="17559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3637707" y="1396439"/>
            <a:ext cx="18288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30" idx="4"/>
          </p:cNvCxnSpPr>
          <p:nvPr/>
        </p:nvCxnSpPr>
        <p:spPr>
          <a:xfrm flipH="1">
            <a:off x="3909399" y="3916009"/>
            <a:ext cx="1633" cy="22893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3806672" y="1113173"/>
            <a:ext cx="950846" cy="307777"/>
          </a:xfrm>
          <a:prstGeom prst="rect">
            <a:avLst/>
          </a:prstGeom>
          <a:noFill/>
        </p:spPr>
        <p:txBody>
          <a:bodyPr wrap="square" rtlCol="0">
            <a:spAutoFit/>
          </a:bodyPr>
          <a:lstStyle/>
          <a:p>
            <a:pPr algn="ctr"/>
            <a:r>
              <a:rPr lang="en-US" sz="1400" b="1" dirty="0" smtClean="0">
                <a:solidFill>
                  <a:srgbClr val="FF0000"/>
                </a:solidFill>
                <a:latin typeface="Cambria" pitchFamily="18" charset="0"/>
                <a:ea typeface="Cambria" pitchFamily="18" charset="0"/>
              </a:rPr>
              <a:t>Rejected</a:t>
            </a:r>
            <a:endParaRPr lang="en-US" sz="1400" b="1" dirty="0">
              <a:solidFill>
                <a:srgbClr val="FF0000"/>
              </a:solidFill>
              <a:latin typeface="Cambria" pitchFamily="18" charset="0"/>
              <a:ea typeface="Cambria" pitchFamily="18" charset="0"/>
            </a:endParaRPr>
          </a:p>
        </p:txBody>
      </p:sp>
      <p:cxnSp>
        <p:nvCxnSpPr>
          <p:cNvPr id="80" name="Straight Arrow Connector 79"/>
          <p:cNvCxnSpPr/>
          <p:nvPr/>
        </p:nvCxnSpPr>
        <p:spPr>
          <a:xfrm rot="16200000" flipV="1">
            <a:off x="2902212" y="3369357"/>
            <a:ext cx="3916017"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64" idx="1"/>
          </p:cNvCxnSpPr>
          <p:nvPr/>
        </p:nvCxnSpPr>
        <p:spPr>
          <a:xfrm flipH="1">
            <a:off x="3909399" y="6191110"/>
            <a:ext cx="1233263" cy="108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3766915" y="1659826"/>
            <a:ext cx="0" cy="148424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3766915" y="1659826"/>
            <a:ext cx="206734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3747037" y="1374904"/>
            <a:ext cx="1113185" cy="307777"/>
          </a:xfrm>
          <a:prstGeom prst="rect">
            <a:avLst/>
          </a:prstGeom>
          <a:noFill/>
        </p:spPr>
        <p:txBody>
          <a:bodyPr wrap="square" rtlCol="0">
            <a:spAutoFit/>
          </a:bodyPr>
          <a:lstStyle/>
          <a:p>
            <a:pPr algn="ctr"/>
            <a:r>
              <a:rPr lang="en-US" sz="1400" b="1" dirty="0" smtClean="0">
                <a:solidFill>
                  <a:schemeClr val="accent6">
                    <a:lumMod val="75000"/>
                  </a:schemeClr>
                </a:solidFill>
                <a:latin typeface="Cambria" pitchFamily="18" charset="0"/>
                <a:ea typeface="Cambria" pitchFamily="18" charset="0"/>
              </a:rPr>
              <a:t>Sanctioned</a:t>
            </a:r>
            <a:endParaRPr lang="en-US" sz="1400" b="1" dirty="0">
              <a:solidFill>
                <a:schemeClr val="accent6">
                  <a:lumMod val="75000"/>
                </a:schemeClr>
              </a:solidFill>
              <a:latin typeface="Cambria" pitchFamily="18" charset="0"/>
              <a:ea typeface="Cambria" pitchFamily="18" charset="0"/>
            </a:endParaRPr>
          </a:p>
        </p:txBody>
      </p:sp>
      <p:cxnSp>
        <p:nvCxnSpPr>
          <p:cNvPr id="98" name="Straight Arrow Connector 97"/>
          <p:cNvCxnSpPr/>
          <p:nvPr/>
        </p:nvCxnSpPr>
        <p:spPr>
          <a:xfrm rot="16200000" flipV="1">
            <a:off x="3371008" y="2430121"/>
            <a:ext cx="1454426"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2981753" y="5039131"/>
            <a:ext cx="2325734"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26774" y="357809"/>
            <a:ext cx="7106478" cy="369332"/>
          </a:xfrm>
          <a:prstGeom prst="rect">
            <a:avLst/>
          </a:prstGeom>
          <a:noFill/>
        </p:spPr>
        <p:txBody>
          <a:bodyPr wrap="square" rtlCol="0">
            <a:spAutoFit/>
          </a:bodyPr>
          <a:lstStyle/>
          <a:p>
            <a:r>
              <a:rPr lang="en-US" b="1" dirty="0" smtClean="0">
                <a:solidFill>
                  <a:srgbClr val="C00000"/>
                </a:solidFill>
                <a:latin typeface="Cambria" pitchFamily="18" charset="0"/>
                <a:ea typeface="Cambria" pitchFamily="18" charset="0"/>
              </a:rPr>
              <a:t>FLOW CHART OF PROJECT MANAGEMENT INVOLVING THE PMU</a:t>
            </a:r>
            <a:endParaRPr lang="en-US" b="1" dirty="0">
              <a:solidFill>
                <a:srgbClr val="C00000"/>
              </a:solidFill>
              <a:latin typeface="Cambria" pitchFamily="18" charset="0"/>
              <a:ea typeface="Cambria" pitchFamily="18" charset="0"/>
            </a:endParaRPr>
          </a:p>
        </p:txBody>
      </p:sp>
    </p:spTree>
    <p:extLst>
      <p:ext uri="{BB962C8B-B14F-4D97-AF65-F5344CB8AC3E}">
        <p14:creationId xmlns:p14="http://schemas.microsoft.com/office/powerpoint/2010/main" val="534303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0780"/>
            <a:ext cx="10515600" cy="340552"/>
          </a:xfrm>
        </p:spPr>
        <p:txBody>
          <a:bodyPr>
            <a:noAutofit/>
          </a:bodyPr>
          <a:lstStyle/>
          <a:p>
            <a:r>
              <a:rPr lang="en-US" sz="2400" b="1" dirty="0" smtClean="0">
                <a:solidFill>
                  <a:srgbClr val="C00000"/>
                </a:solidFill>
                <a:latin typeface="Cambria" pitchFamily="18" charset="0"/>
                <a:ea typeface="Cambria" pitchFamily="18" charset="0"/>
              </a:rPr>
              <a:t>Relationship</a:t>
            </a:r>
            <a:endParaRPr lang="en-US" sz="2400" b="1" dirty="0">
              <a:solidFill>
                <a:srgbClr val="C00000"/>
              </a:solidFill>
              <a:latin typeface="Cambria" pitchFamily="18" charset="0"/>
              <a:ea typeface="Cambria" pitchFamily="18" charset="0"/>
            </a:endParaRPr>
          </a:p>
        </p:txBody>
      </p:sp>
      <p:graphicFrame>
        <p:nvGraphicFramePr>
          <p:cNvPr id="4" name="Table 3"/>
          <p:cNvGraphicFramePr>
            <a:graphicFrameLocks noGrp="1"/>
          </p:cNvGraphicFramePr>
          <p:nvPr/>
        </p:nvGraphicFramePr>
        <p:xfrm>
          <a:off x="1226930" y="1415405"/>
          <a:ext cx="9606722" cy="4297680"/>
        </p:xfrm>
        <a:graphic>
          <a:graphicData uri="http://schemas.openxmlformats.org/drawingml/2006/table">
            <a:tbl>
              <a:tblPr firstRow="1" bandRow="1">
                <a:tableStyleId>{5C22544A-7EE6-4342-B048-85BDC9FD1C3A}</a:tableStyleId>
              </a:tblPr>
              <a:tblGrid>
                <a:gridCol w="3542479">
                  <a:extLst>
                    <a:ext uri="{9D8B030D-6E8A-4147-A177-3AD203B41FA5}">
                      <a16:colId xmlns:a16="http://schemas.microsoft.com/office/drawing/2014/main" val="20000"/>
                    </a:ext>
                  </a:extLst>
                </a:gridCol>
                <a:gridCol w="6064243">
                  <a:extLst>
                    <a:ext uri="{9D8B030D-6E8A-4147-A177-3AD203B41FA5}">
                      <a16:colId xmlns:a16="http://schemas.microsoft.com/office/drawing/2014/main" val="20001"/>
                    </a:ext>
                  </a:extLst>
                </a:gridCol>
              </a:tblGrid>
              <a:tr h="370840">
                <a:tc>
                  <a:txBody>
                    <a:bodyPr/>
                    <a:lstStyle/>
                    <a:p>
                      <a:r>
                        <a:rPr lang="en-US" dirty="0" smtClean="0">
                          <a:latin typeface="Cambria" pitchFamily="18" charset="0"/>
                          <a:ea typeface="Cambria" pitchFamily="18" charset="0"/>
                        </a:rPr>
                        <a:t>FIG and FPC</a:t>
                      </a:r>
                      <a:endParaRPr lang="en-US" dirty="0">
                        <a:latin typeface="Cambria" pitchFamily="18" charset="0"/>
                        <a:ea typeface="Cambria" pitchFamily="18" charset="0"/>
                      </a:endParaRPr>
                    </a:p>
                  </a:txBody>
                  <a:tcPr/>
                </a:tc>
                <a:tc>
                  <a:txBody>
                    <a:bodyPr/>
                    <a:lstStyle/>
                    <a:p>
                      <a:r>
                        <a:rPr lang="en-US" dirty="0" smtClean="0">
                          <a:latin typeface="Cambria" pitchFamily="18" charset="0"/>
                          <a:ea typeface="Cambria" pitchFamily="18" charset="0"/>
                        </a:rPr>
                        <a:t>Farmers are registered members/shareholders of the FPC and are again organized in 20-25 nos. under a Farmers Interested group</a:t>
                      </a:r>
                      <a:r>
                        <a:rPr lang="en-US" baseline="0" dirty="0" smtClean="0">
                          <a:latin typeface="Cambria" pitchFamily="18" charset="0"/>
                          <a:ea typeface="Cambria" pitchFamily="18" charset="0"/>
                        </a:rPr>
                        <a:t> (FIG) being headed by a Lead farmer. They</a:t>
                      </a:r>
                      <a:r>
                        <a:rPr lang="en-US" dirty="0" smtClean="0">
                          <a:latin typeface="Cambria" pitchFamily="18" charset="0"/>
                          <a:ea typeface="Cambria" pitchFamily="18" charset="0"/>
                        </a:rPr>
                        <a:t> have legal agreement to receive all assistance from FPC including raising of funds and in lieu deliver all their agricultural produce after harvest to the concerned FPC for Marketing</a:t>
                      </a:r>
                      <a:r>
                        <a:rPr lang="en-US" baseline="0" dirty="0" smtClean="0">
                          <a:latin typeface="Cambria" pitchFamily="18" charset="0"/>
                          <a:ea typeface="Cambria" pitchFamily="18" charset="0"/>
                        </a:rPr>
                        <a:t> as forward linkage.</a:t>
                      </a:r>
                      <a:endParaRPr lang="en-US" dirty="0">
                        <a:latin typeface="Cambria" pitchFamily="18" charset="0"/>
                        <a:ea typeface="Cambria" pitchFamily="18" charset="0"/>
                      </a:endParaRPr>
                    </a:p>
                  </a:txBody>
                  <a:tcPr/>
                </a:tc>
                <a:extLst>
                  <a:ext uri="{0D108BD9-81ED-4DB2-BD59-A6C34878D82A}">
                    <a16:rowId xmlns:a16="http://schemas.microsoft.com/office/drawing/2014/main" val="10000"/>
                  </a:ext>
                </a:extLst>
              </a:tr>
              <a:tr h="370840">
                <a:tc>
                  <a:txBody>
                    <a:bodyPr/>
                    <a:lstStyle/>
                    <a:p>
                      <a:r>
                        <a:rPr lang="en-US" b="1" dirty="0" smtClean="0">
                          <a:latin typeface="Cambria" pitchFamily="18" charset="0"/>
                          <a:ea typeface="Cambria" pitchFamily="18" charset="0"/>
                        </a:rPr>
                        <a:t>FPC and Bank</a:t>
                      </a:r>
                      <a:endParaRPr lang="en-US" b="1" dirty="0">
                        <a:latin typeface="Cambria" pitchFamily="18" charset="0"/>
                        <a:ea typeface="Cambria" pitchFamily="18" charset="0"/>
                      </a:endParaRPr>
                    </a:p>
                  </a:txBody>
                  <a:tcPr/>
                </a:tc>
                <a:tc>
                  <a:txBody>
                    <a:bodyPr/>
                    <a:lstStyle/>
                    <a:p>
                      <a:r>
                        <a:rPr lang="en-US" b="1" dirty="0" smtClean="0">
                          <a:latin typeface="Cambria" pitchFamily="18" charset="0"/>
                          <a:ea typeface="Cambria" pitchFamily="18" charset="0"/>
                        </a:rPr>
                        <a:t>FPCs, when required as per their BOD minutes, approaches banks to raise Loan for funding their activity. The funds so raised are undisputedly incurred for the purpose it was meant and repay to the bank after the produced goods are sold. In other sense, FPC and Bank’s operational relationship is purely conventional banking relationship like any corporate and bank</a:t>
                      </a:r>
                      <a:endParaRPr lang="en-US" b="1" dirty="0">
                        <a:latin typeface="Cambria" pitchFamily="18" charset="0"/>
                        <a:ea typeface="Cambria"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32504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01240" y="1147640"/>
            <a:ext cx="7589520" cy="3405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solidFill>
                  <a:srgbClr val="C00000"/>
                </a:solidFill>
                <a:latin typeface="Cambria" pitchFamily="18" charset="0"/>
                <a:ea typeface="Cambria" pitchFamily="18" charset="0"/>
              </a:rPr>
              <a:t>Diagrammatic Representations</a:t>
            </a:r>
            <a:endParaRPr lang="en-US" sz="2400" b="1" dirty="0">
              <a:solidFill>
                <a:srgbClr val="C00000"/>
              </a:solidFill>
              <a:latin typeface="Cambria" pitchFamily="18" charset="0"/>
              <a:ea typeface="Cambria" pitchFamily="18" charset="0"/>
            </a:endParaRPr>
          </a:p>
        </p:txBody>
      </p:sp>
      <p:sp>
        <p:nvSpPr>
          <p:cNvPr id="3" name="TextBox 2"/>
          <p:cNvSpPr txBox="1"/>
          <p:nvPr/>
        </p:nvSpPr>
        <p:spPr>
          <a:xfrm>
            <a:off x="531998" y="1852585"/>
            <a:ext cx="11128004" cy="3893374"/>
          </a:xfrm>
          <a:prstGeom prst="rect">
            <a:avLst/>
          </a:prstGeom>
          <a:noFill/>
        </p:spPr>
        <p:txBody>
          <a:bodyPr wrap="square" rtlCol="0">
            <a:spAutoFit/>
          </a:bodyPr>
          <a:lstStyle/>
          <a:p>
            <a:pPr marL="285750" indent="-285750" algn="just">
              <a:spcBef>
                <a:spcPts val="600"/>
              </a:spcBef>
              <a:buFont typeface="Wingdings" panose="05000000000000000000" pitchFamily="2" charset="2"/>
              <a:buChar char="q"/>
            </a:pPr>
            <a:r>
              <a:rPr lang="en-US" sz="1600" b="1" dirty="0" smtClean="0">
                <a:solidFill>
                  <a:srgbClr val="002060"/>
                </a:solidFill>
                <a:latin typeface="Cambria" pitchFamily="18" charset="0"/>
                <a:ea typeface="Cambria" pitchFamily="18" charset="0"/>
              </a:rPr>
              <a:t>Funding to FPO – Plantation / Cultivation</a:t>
            </a:r>
            <a:r>
              <a:rPr lang="en-US" sz="1600" b="1" dirty="0">
                <a:solidFill>
                  <a:srgbClr val="002060"/>
                </a:solidFill>
                <a:latin typeface="Georgia" panose="02040502050405020303" pitchFamily="18" charset="0"/>
                <a:ea typeface="Cambria" pitchFamily="18" charset="0"/>
              </a:rPr>
              <a:t> </a:t>
            </a:r>
            <a:r>
              <a:rPr lang="en-US" sz="1600" b="1" dirty="0" smtClean="0">
                <a:solidFill>
                  <a:srgbClr val="002060"/>
                </a:solidFill>
                <a:latin typeface="Georgia" panose="02040502050405020303" pitchFamily="18" charset="0"/>
                <a:ea typeface="Cambria" pitchFamily="18" charset="0"/>
              </a:rPr>
              <a:t>- </a:t>
            </a:r>
            <a:r>
              <a:rPr lang="en-US" sz="1600" b="1" dirty="0" smtClean="0">
                <a:solidFill>
                  <a:srgbClr val="002060"/>
                </a:solidFill>
                <a:latin typeface="Cambria" pitchFamily="18" charset="0"/>
                <a:ea typeface="Cambria" pitchFamily="18" charset="0"/>
              </a:rPr>
              <a:t>Paddy, Mustard, Maize, etc.</a:t>
            </a:r>
          </a:p>
          <a:p>
            <a:pPr marL="285750" indent="-285750" algn="just">
              <a:spcBef>
                <a:spcPts val="600"/>
              </a:spcBef>
              <a:buFont typeface="Wingdings" panose="05000000000000000000" pitchFamily="2" charset="2"/>
              <a:buChar char="q"/>
            </a:pPr>
            <a:r>
              <a:rPr lang="en-US" sz="1600" b="1" dirty="0" smtClean="0">
                <a:solidFill>
                  <a:srgbClr val="002060"/>
                </a:solidFill>
                <a:latin typeface="Georgia" panose="02040502050405020303" pitchFamily="18" charset="0"/>
                <a:ea typeface="Cambria" pitchFamily="18" charset="0"/>
              </a:rPr>
              <a:t> </a:t>
            </a:r>
            <a:r>
              <a:rPr lang="en-US" sz="1600" b="1" dirty="0" smtClean="0">
                <a:solidFill>
                  <a:srgbClr val="002060"/>
                </a:solidFill>
                <a:latin typeface="Cambria" pitchFamily="18" charset="0"/>
                <a:ea typeface="Cambria" pitchFamily="18" charset="0"/>
              </a:rPr>
              <a:t>Funding to FPO – Agri Infra – Mini Rice Mill</a:t>
            </a:r>
          </a:p>
          <a:p>
            <a:pPr marL="285750" indent="-285750" algn="just">
              <a:spcBef>
                <a:spcPts val="600"/>
              </a:spcBef>
              <a:buFont typeface="Wingdings" panose="05000000000000000000" pitchFamily="2" charset="2"/>
              <a:buChar char="q"/>
            </a:pPr>
            <a:r>
              <a:rPr lang="en-US" sz="1600" b="1" dirty="0" smtClean="0">
                <a:solidFill>
                  <a:srgbClr val="002060"/>
                </a:solidFill>
                <a:latin typeface="Cambria" pitchFamily="18" charset="0"/>
                <a:ea typeface="Cambria" pitchFamily="18" charset="0"/>
              </a:rPr>
              <a:t>Funding to FPO – Agri Infra – Silo</a:t>
            </a:r>
          </a:p>
          <a:p>
            <a:pPr marL="285750" indent="-285750" algn="just">
              <a:spcBef>
                <a:spcPts val="600"/>
              </a:spcBef>
              <a:buFont typeface="Wingdings" panose="05000000000000000000" pitchFamily="2" charset="2"/>
              <a:buChar char="q"/>
            </a:pPr>
            <a:r>
              <a:rPr lang="en-US" sz="1600" b="1" dirty="0" smtClean="0">
                <a:solidFill>
                  <a:srgbClr val="002060"/>
                </a:solidFill>
                <a:latin typeface="Cambria" pitchFamily="18" charset="0"/>
                <a:ea typeface="Cambria" pitchFamily="18" charset="0"/>
              </a:rPr>
              <a:t>Funding to FPO – Agri Infra – Warehouse</a:t>
            </a:r>
          </a:p>
          <a:p>
            <a:pPr marL="285750" indent="-285750" algn="just">
              <a:spcBef>
                <a:spcPts val="600"/>
              </a:spcBef>
              <a:buFont typeface="Wingdings" panose="05000000000000000000" pitchFamily="2" charset="2"/>
              <a:buChar char="q"/>
            </a:pPr>
            <a:r>
              <a:rPr lang="en-US" sz="1600" b="1" dirty="0" smtClean="0">
                <a:solidFill>
                  <a:srgbClr val="002060"/>
                </a:solidFill>
                <a:latin typeface="Cambria" pitchFamily="18" charset="0"/>
                <a:ea typeface="Cambria" pitchFamily="18" charset="0"/>
              </a:rPr>
              <a:t>Funding to FFPO – Pisciculture</a:t>
            </a:r>
          </a:p>
          <a:p>
            <a:pPr marL="285750" indent="-285750" algn="just">
              <a:spcBef>
                <a:spcPts val="600"/>
              </a:spcBef>
              <a:buFont typeface="Wingdings" panose="05000000000000000000" pitchFamily="2" charset="2"/>
              <a:buChar char="q"/>
            </a:pPr>
            <a:r>
              <a:rPr lang="en-US" sz="1600" b="1" dirty="0" smtClean="0">
                <a:solidFill>
                  <a:srgbClr val="002060"/>
                </a:solidFill>
                <a:latin typeface="Cambria" pitchFamily="18" charset="0"/>
                <a:ea typeface="Cambria" pitchFamily="18" charset="0"/>
              </a:rPr>
              <a:t>Funding to FFPO – Fish Cold Storage</a:t>
            </a:r>
          </a:p>
          <a:p>
            <a:pPr marL="285750" indent="-285750" algn="just">
              <a:spcBef>
                <a:spcPts val="600"/>
              </a:spcBef>
              <a:buFont typeface="Wingdings" panose="05000000000000000000" pitchFamily="2" charset="2"/>
              <a:buChar char="q"/>
            </a:pPr>
            <a:r>
              <a:rPr lang="en-US" sz="1600" b="1" dirty="0" smtClean="0">
                <a:solidFill>
                  <a:srgbClr val="002060"/>
                </a:solidFill>
                <a:latin typeface="Cambria" pitchFamily="18" charset="0"/>
                <a:ea typeface="Cambria" pitchFamily="18" charset="0"/>
              </a:rPr>
              <a:t>Funding to FPO – Dairy Processing</a:t>
            </a:r>
          </a:p>
          <a:p>
            <a:pPr marL="285750" indent="-285750" algn="just">
              <a:spcBef>
                <a:spcPts val="600"/>
              </a:spcBef>
              <a:buFont typeface="Wingdings" panose="05000000000000000000" pitchFamily="2" charset="2"/>
              <a:buChar char="q"/>
            </a:pPr>
            <a:r>
              <a:rPr lang="en-US" sz="1600" b="1" dirty="0" smtClean="0">
                <a:solidFill>
                  <a:srgbClr val="002060"/>
                </a:solidFill>
                <a:latin typeface="Cambria" pitchFamily="18" charset="0"/>
                <a:ea typeface="Cambria" pitchFamily="18" charset="0"/>
              </a:rPr>
              <a:t>Funding to FPO – Poultry</a:t>
            </a:r>
          </a:p>
          <a:p>
            <a:pPr marL="285750" indent="-285750" algn="just">
              <a:spcBef>
                <a:spcPts val="600"/>
              </a:spcBef>
              <a:buFont typeface="Wingdings" panose="05000000000000000000" pitchFamily="2" charset="2"/>
              <a:buChar char="q"/>
            </a:pPr>
            <a:r>
              <a:rPr lang="en-US" sz="1600" b="1" dirty="0" smtClean="0">
                <a:solidFill>
                  <a:srgbClr val="002060"/>
                </a:solidFill>
                <a:latin typeface="Cambria" pitchFamily="18" charset="0"/>
                <a:ea typeface="Cambria" pitchFamily="18" charset="0"/>
              </a:rPr>
              <a:t>Funding to FPO – </a:t>
            </a:r>
            <a:r>
              <a:rPr lang="en-US" sz="1600" b="1" dirty="0" err="1" smtClean="0">
                <a:solidFill>
                  <a:srgbClr val="002060"/>
                </a:solidFill>
                <a:latin typeface="Cambria" pitchFamily="18" charset="0"/>
                <a:ea typeface="Cambria" pitchFamily="18" charset="0"/>
              </a:rPr>
              <a:t>Goatery</a:t>
            </a:r>
            <a:endParaRPr lang="en-US" sz="1600" b="1" dirty="0" smtClean="0">
              <a:solidFill>
                <a:srgbClr val="002060"/>
              </a:solidFill>
              <a:latin typeface="Cambria" pitchFamily="18" charset="0"/>
              <a:ea typeface="Cambria" pitchFamily="18" charset="0"/>
            </a:endParaRPr>
          </a:p>
          <a:p>
            <a:pPr marL="285750" indent="-285750" algn="just">
              <a:spcBef>
                <a:spcPts val="600"/>
              </a:spcBef>
              <a:buFont typeface="Wingdings" panose="05000000000000000000" pitchFamily="2" charset="2"/>
              <a:buChar char="q"/>
            </a:pPr>
            <a:r>
              <a:rPr lang="en-US" sz="1600" b="1" dirty="0" smtClean="0">
                <a:solidFill>
                  <a:srgbClr val="002060"/>
                </a:solidFill>
                <a:latin typeface="Cambria" pitchFamily="18" charset="0"/>
                <a:ea typeface="Cambria" pitchFamily="18" charset="0"/>
              </a:rPr>
              <a:t>Funding to FPO – Entire Value Chain – Cultivation, Processing &amp; Packaging, Market</a:t>
            </a:r>
          </a:p>
          <a:p>
            <a:pPr marL="285750" indent="-285750" algn="just">
              <a:spcBef>
                <a:spcPts val="600"/>
              </a:spcBef>
              <a:buFont typeface="Wingdings" panose="05000000000000000000" pitchFamily="2" charset="2"/>
              <a:buChar char="q"/>
            </a:pPr>
            <a:r>
              <a:rPr lang="en-US" sz="1600" b="1" dirty="0" smtClean="0">
                <a:solidFill>
                  <a:srgbClr val="002060"/>
                </a:solidFill>
                <a:latin typeface="Cambria" pitchFamily="18" charset="0"/>
                <a:ea typeface="Cambria" pitchFamily="18" charset="0"/>
              </a:rPr>
              <a:t>Funding to cluster - Schematic &amp; Non-schematic loan for a Piggery value chain</a:t>
            </a:r>
          </a:p>
          <a:p>
            <a:pPr marL="285750" indent="-285750" algn="just">
              <a:spcBef>
                <a:spcPts val="600"/>
              </a:spcBef>
              <a:buFont typeface="Wingdings" panose="05000000000000000000" pitchFamily="2" charset="2"/>
              <a:buChar char="q"/>
            </a:pPr>
            <a:r>
              <a:rPr lang="en-US" sz="1600" b="1" dirty="0" smtClean="0">
                <a:solidFill>
                  <a:srgbClr val="002060"/>
                </a:solidFill>
                <a:latin typeface="Cambria" pitchFamily="18" charset="0"/>
                <a:ea typeface="Cambria" pitchFamily="18" charset="0"/>
              </a:rPr>
              <a:t>Funding to MSE – Cluster Based</a:t>
            </a:r>
          </a:p>
        </p:txBody>
      </p:sp>
    </p:spTree>
    <p:extLst>
      <p:ext uri="{BB962C8B-B14F-4D97-AF65-F5344CB8AC3E}">
        <p14:creationId xmlns:p14="http://schemas.microsoft.com/office/powerpoint/2010/main" val="4239207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9620" y="1158572"/>
            <a:ext cx="3846443" cy="369332"/>
          </a:xfrm>
          <a:prstGeom prst="rect">
            <a:avLst/>
          </a:prstGeom>
          <a:noFill/>
        </p:spPr>
        <p:txBody>
          <a:bodyPr wrap="square" rtlCol="0">
            <a:spAutoFit/>
          </a:bodyPr>
          <a:lstStyle/>
          <a:p>
            <a:r>
              <a:rPr lang="en-US" b="1" dirty="0" smtClean="0">
                <a:latin typeface="Cambria" pitchFamily="18" charset="0"/>
                <a:ea typeface="Cambria" pitchFamily="18" charset="0"/>
              </a:rPr>
              <a:t>FUND FLOW AND ITS UTILIZATION</a:t>
            </a:r>
            <a:endParaRPr lang="en-US" b="1" dirty="0">
              <a:latin typeface="Cambria" pitchFamily="18" charset="0"/>
              <a:ea typeface="Cambria" pitchFamily="18" charset="0"/>
            </a:endParaRPr>
          </a:p>
        </p:txBody>
      </p:sp>
      <p:sp>
        <p:nvSpPr>
          <p:cNvPr id="5" name="TextBox 4"/>
          <p:cNvSpPr txBox="1"/>
          <p:nvPr/>
        </p:nvSpPr>
        <p:spPr>
          <a:xfrm>
            <a:off x="3200398" y="1695749"/>
            <a:ext cx="1073426" cy="369332"/>
          </a:xfrm>
          <a:prstGeom prst="rect">
            <a:avLst/>
          </a:prstGeom>
          <a:solidFill>
            <a:srgbClr val="FFC000"/>
          </a:solidFill>
          <a:ln w="28575">
            <a:solidFill>
              <a:srgbClr val="FFC000"/>
            </a:solidFill>
          </a:ln>
        </p:spPr>
        <p:txBody>
          <a:bodyPr wrap="square" rtlCol="0">
            <a:spAutoFit/>
          </a:bodyPr>
          <a:lstStyle/>
          <a:p>
            <a:pPr algn="ctr"/>
            <a:r>
              <a:rPr lang="en-US" b="1" dirty="0" smtClean="0">
                <a:latin typeface="Cambria" pitchFamily="18" charset="0"/>
                <a:ea typeface="Cambria" pitchFamily="18" charset="0"/>
              </a:rPr>
              <a:t>BANK</a:t>
            </a:r>
            <a:endParaRPr lang="en-US" b="1" dirty="0">
              <a:latin typeface="Cambria" pitchFamily="18" charset="0"/>
              <a:ea typeface="Cambria" pitchFamily="18" charset="0"/>
            </a:endParaRPr>
          </a:p>
        </p:txBody>
      </p:sp>
      <p:sp>
        <p:nvSpPr>
          <p:cNvPr id="7" name="Rounded Rectangle 6"/>
          <p:cNvSpPr/>
          <p:nvPr/>
        </p:nvSpPr>
        <p:spPr>
          <a:xfrm>
            <a:off x="3230220" y="3087227"/>
            <a:ext cx="1242392"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319673" y="3226375"/>
            <a:ext cx="1063487" cy="369332"/>
          </a:xfrm>
          <a:prstGeom prst="rect">
            <a:avLst/>
          </a:prstGeom>
          <a:noFill/>
        </p:spPr>
        <p:txBody>
          <a:bodyPr wrap="square" rtlCol="0">
            <a:spAutoFit/>
          </a:bodyPr>
          <a:lstStyle/>
          <a:p>
            <a:pPr algn="ctr"/>
            <a:r>
              <a:rPr lang="en-US" b="1" dirty="0" smtClean="0">
                <a:solidFill>
                  <a:schemeClr val="bg1"/>
                </a:solidFill>
                <a:latin typeface="Cambria" pitchFamily="18" charset="0"/>
                <a:ea typeface="Cambria" pitchFamily="18" charset="0"/>
              </a:rPr>
              <a:t>FPC</a:t>
            </a:r>
            <a:endParaRPr lang="en-US" b="1" dirty="0">
              <a:solidFill>
                <a:schemeClr val="bg1"/>
              </a:solidFill>
              <a:latin typeface="Cambria" pitchFamily="18" charset="0"/>
              <a:ea typeface="Cambria" pitchFamily="18" charset="0"/>
            </a:endParaRPr>
          </a:p>
        </p:txBody>
      </p:sp>
      <p:sp>
        <p:nvSpPr>
          <p:cNvPr id="9" name="Flowchart: Data 8"/>
          <p:cNvSpPr/>
          <p:nvPr/>
        </p:nvSpPr>
        <p:spPr>
          <a:xfrm>
            <a:off x="735496" y="1675871"/>
            <a:ext cx="1331843" cy="675860"/>
          </a:xfrm>
          <a:prstGeom prst="flowChartInputOutpu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64704" y="1785201"/>
            <a:ext cx="1073426" cy="369332"/>
          </a:xfrm>
          <a:prstGeom prst="rect">
            <a:avLst/>
          </a:prstGeom>
          <a:noFill/>
        </p:spPr>
        <p:txBody>
          <a:bodyPr wrap="square" rtlCol="0">
            <a:spAutoFit/>
          </a:bodyPr>
          <a:lstStyle/>
          <a:p>
            <a:r>
              <a:rPr lang="en-US" b="1" dirty="0" smtClean="0">
                <a:latin typeface="Cambria" pitchFamily="18" charset="0"/>
                <a:ea typeface="Cambria" pitchFamily="18" charset="0"/>
              </a:rPr>
              <a:t>Vendors</a:t>
            </a:r>
            <a:endParaRPr lang="en-US" b="1" dirty="0">
              <a:latin typeface="Cambria" pitchFamily="18" charset="0"/>
              <a:ea typeface="Cambria" pitchFamily="18" charset="0"/>
            </a:endParaRPr>
          </a:p>
        </p:txBody>
      </p:sp>
      <p:sp>
        <p:nvSpPr>
          <p:cNvPr id="11" name="Hexagon 10"/>
          <p:cNvSpPr/>
          <p:nvPr/>
        </p:nvSpPr>
        <p:spPr>
          <a:xfrm>
            <a:off x="357816" y="2649908"/>
            <a:ext cx="1848679" cy="1530626"/>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53546" y="2818871"/>
            <a:ext cx="467139" cy="307777"/>
          </a:xfrm>
          <a:prstGeom prst="rect">
            <a:avLst/>
          </a:prstGeom>
          <a:noFill/>
          <a:ln w="19050">
            <a:solidFill>
              <a:schemeClr val="tx1"/>
            </a:solidFill>
          </a:ln>
        </p:spPr>
        <p:txBody>
          <a:bodyPr wrap="square" rtlCol="0">
            <a:spAutoFit/>
          </a:bodyPr>
          <a:lstStyle/>
          <a:p>
            <a:r>
              <a:rPr lang="en-US" sz="1400" b="1" dirty="0" smtClean="0">
                <a:solidFill>
                  <a:srgbClr val="FFFF00"/>
                </a:solidFill>
              </a:rPr>
              <a:t>FIG</a:t>
            </a:r>
            <a:endParaRPr lang="en-US" sz="1400" b="1" dirty="0">
              <a:solidFill>
                <a:srgbClr val="FFFF00"/>
              </a:solidFill>
            </a:endParaRPr>
          </a:p>
        </p:txBody>
      </p:sp>
      <p:sp>
        <p:nvSpPr>
          <p:cNvPr id="13" name="TextBox 12"/>
          <p:cNvSpPr txBox="1"/>
          <p:nvPr/>
        </p:nvSpPr>
        <p:spPr>
          <a:xfrm>
            <a:off x="510207" y="3269445"/>
            <a:ext cx="467139" cy="307777"/>
          </a:xfrm>
          <a:prstGeom prst="rect">
            <a:avLst/>
          </a:prstGeom>
          <a:noFill/>
          <a:ln w="19050">
            <a:solidFill>
              <a:schemeClr val="tx1"/>
            </a:solidFill>
          </a:ln>
        </p:spPr>
        <p:txBody>
          <a:bodyPr wrap="square" rtlCol="0">
            <a:spAutoFit/>
          </a:bodyPr>
          <a:lstStyle/>
          <a:p>
            <a:r>
              <a:rPr lang="en-US" sz="1400" b="1" dirty="0" smtClean="0">
                <a:solidFill>
                  <a:srgbClr val="FFFF00"/>
                </a:solidFill>
              </a:rPr>
              <a:t>FIG</a:t>
            </a:r>
            <a:endParaRPr lang="en-US" sz="1400" b="1" dirty="0">
              <a:solidFill>
                <a:srgbClr val="FFFF00"/>
              </a:solidFill>
            </a:endParaRPr>
          </a:p>
        </p:txBody>
      </p:sp>
      <p:sp>
        <p:nvSpPr>
          <p:cNvPr id="14" name="TextBox 13"/>
          <p:cNvSpPr txBox="1"/>
          <p:nvPr/>
        </p:nvSpPr>
        <p:spPr>
          <a:xfrm>
            <a:off x="1603506" y="3269441"/>
            <a:ext cx="467139" cy="307777"/>
          </a:xfrm>
          <a:prstGeom prst="rect">
            <a:avLst/>
          </a:prstGeom>
          <a:noFill/>
          <a:ln w="19050">
            <a:solidFill>
              <a:schemeClr val="tx1"/>
            </a:solidFill>
          </a:ln>
        </p:spPr>
        <p:txBody>
          <a:bodyPr wrap="square" rtlCol="0">
            <a:spAutoFit/>
          </a:bodyPr>
          <a:lstStyle/>
          <a:p>
            <a:r>
              <a:rPr lang="en-US" sz="1400" b="1" dirty="0" smtClean="0">
                <a:solidFill>
                  <a:srgbClr val="FFFF00"/>
                </a:solidFill>
              </a:rPr>
              <a:t>FIG</a:t>
            </a:r>
            <a:endParaRPr lang="en-US" sz="1400" b="1" dirty="0">
              <a:solidFill>
                <a:srgbClr val="FFFF00"/>
              </a:solidFill>
            </a:endParaRPr>
          </a:p>
        </p:txBody>
      </p:sp>
      <p:sp>
        <p:nvSpPr>
          <p:cNvPr id="15" name="TextBox 14"/>
          <p:cNvSpPr txBox="1"/>
          <p:nvPr/>
        </p:nvSpPr>
        <p:spPr>
          <a:xfrm>
            <a:off x="1056861" y="3756452"/>
            <a:ext cx="467139" cy="307777"/>
          </a:xfrm>
          <a:prstGeom prst="rect">
            <a:avLst/>
          </a:prstGeom>
          <a:noFill/>
          <a:ln w="19050">
            <a:solidFill>
              <a:schemeClr val="tx1"/>
            </a:solidFill>
          </a:ln>
        </p:spPr>
        <p:txBody>
          <a:bodyPr wrap="square" rtlCol="0">
            <a:spAutoFit/>
          </a:bodyPr>
          <a:lstStyle/>
          <a:p>
            <a:r>
              <a:rPr lang="en-US" sz="1400" b="1" dirty="0" smtClean="0">
                <a:solidFill>
                  <a:srgbClr val="FFFF00"/>
                </a:solidFill>
              </a:rPr>
              <a:t>FIG</a:t>
            </a:r>
            <a:endParaRPr lang="en-US" sz="1400" b="1" dirty="0">
              <a:solidFill>
                <a:srgbClr val="FFFF00"/>
              </a:solidFill>
            </a:endParaRPr>
          </a:p>
        </p:txBody>
      </p:sp>
      <p:sp>
        <p:nvSpPr>
          <p:cNvPr id="16" name="TextBox 15"/>
          <p:cNvSpPr txBox="1"/>
          <p:nvPr/>
        </p:nvSpPr>
        <p:spPr>
          <a:xfrm>
            <a:off x="1056861" y="3269441"/>
            <a:ext cx="467139" cy="307777"/>
          </a:xfrm>
          <a:prstGeom prst="rect">
            <a:avLst/>
          </a:prstGeom>
          <a:noFill/>
          <a:ln w="19050">
            <a:solidFill>
              <a:schemeClr val="tx1"/>
            </a:solidFill>
          </a:ln>
        </p:spPr>
        <p:txBody>
          <a:bodyPr wrap="square" rtlCol="0">
            <a:spAutoFit/>
          </a:bodyPr>
          <a:lstStyle/>
          <a:p>
            <a:r>
              <a:rPr lang="en-US" sz="1400" b="1" dirty="0" smtClean="0">
                <a:solidFill>
                  <a:srgbClr val="FFFF00"/>
                </a:solidFill>
              </a:rPr>
              <a:t>FIG</a:t>
            </a:r>
            <a:endParaRPr lang="en-US" sz="1400" b="1" dirty="0">
              <a:solidFill>
                <a:srgbClr val="FFFF00"/>
              </a:solidFill>
            </a:endParaRPr>
          </a:p>
        </p:txBody>
      </p:sp>
      <p:sp>
        <p:nvSpPr>
          <p:cNvPr id="17" name="Plaque 16"/>
          <p:cNvSpPr/>
          <p:nvPr/>
        </p:nvSpPr>
        <p:spPr>
          <a:xfrm>
            <a:off x="2984798" y="5055175"/>
            <a:ext cx="1659835" cy="1023731"/>
          </a:xfrm>
          <a:prstGeom prst="plaqu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064311" y="5104874"/>
            <a:ext cx="1480930" cy="923330"/>
          </a:xfrm>
          <a:prstGeom prst="rect">
            <a:avLst/>
          </a:prstGeom>
          <a:noFill/>
        </p:spPr>
        <p:txBody>
          <a:bodyPr wrap="square" rtlCol="0">
            <a:spAutoFit/>
          </a:bodyPr>
          <a:lstStyle/>
          <a:p>
            <a:pPr algn="ctr"/>
            <a:r>
              <a:rPr lang="en-US" b="1" dirty="0" smtClean="0"/>
              <a:t>Professional Service Providers</a:t>
            </a:r>
            <a:endParaRPr lang="en-US" b="1" dirty="0"/>
          </a:p>
        </p:txBody>
      </p:sp>
      <p:cxnSp>
        <p:nvCxnSpPr>
          <p:cNvPr id="20" name="Straight Arrow Connector 19"/>
          <p:cNvCxnSpPr/>
          <p:nvPr/>
        </p:nvCxnSpPr>
        <p:spPr>
          <a:xfrm rot="16200000" flipV="1">
            <a:off x="3597480" y="2575362"/>
            <a:ext cx="102373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83765" y="2461062"/>
            <a:ext cx="487018" cy="307777"/>
          </a:xfrm>
          <a:prstGeom prst="rect">
            <a:avLst/>
          </a:prstGeom>
          <a:noFill/>
        </p:spPr>
        <p:txBody>
          <a:bodyPr wrap="square" rtlCol="0">
            <a:spAutoFit/>
          </a:bodyPr>
          <a:lstStyle/>
          <a:p>
            <a:r>
              <a:rPr lang="en-US" sz="1400" b="1" dirty="0" smtClean="0"/>
              <a:t>1</a:t>
            </a:r>
            <a:endParaRPr lang="en-US" sz="1400" b="1" dirty="0"/>
          </a:p>
        </p:txBody>
      </p:sp>
      <p:cxnSp>
        <p:nvCxnSpPr>
          <p:cNvPr id="23" name="Straight Arrow Connector 22"/>
          <p:cNvCxnSpPr/>
          <p:nvPr/>
        </p:nvCxnSpPr>
        <p:spPr>
          <a:xfrm rot="16200000" flipH="1">
            <a:off x="3002407" y="2610939"/>
            <a:ext cx="109172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551583" y="2404740"/>
            <a:ext cx="487018" cy="307777"/>
          </a:xfrm>
          <a:prstGeom prst="rect">
            <a:avLst/>
          </a:prstGeom>
          <a:noFill/>
        </p:spPr>
        <p:txBody>
          <a:bodyPr wrap="square" rtlCol="0">
            <a:spAutoFit/>
          </a:bodyPr>
          <a:lstStyle/>
          <a:p>
            <a:pPr algn="ctr"/>
            <a:r>
              <a:rPr lang="en-US" sz="1400" b="1" dirty="0" smtClean="0"/>
              <a:t>2</a:t>
            </a:r>
            <a:endParaRPr lang="en-US" sz="1400" b="1" dirty="0"/>
          </a:p>
        </p:txBody>
      </p:sp>
      <p:cxnSp>
        <p:nvCxnSpPr>
          <p:cNvPr id="30" name="Straight Arrow Connector 29"/>
          <p:cNvCxnSpPr>
            <a:endCxn id="9" idx="5"/>
          </p:cNvCxnSpPr>
          <p:nvPr/>
        </p:nvCxnSpPr>
        <p:spPr>
          <a:xfrm rot="10800000">
            <a:off x="1934156" y="2013802"/>
            <a:ext cx="1405393" cy="1063487"/>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888435" y="2192705"/>
            <a:ext cx="1331843" cy="1013792"/>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flipV="1">
            <a:off x="2136914" y="3305887"/>
            <a:ext cx="1083365" cy="9939"/>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87487" y="2315288"/>
            <a:ext cx="487018" cy="307777"/>
          </a:xfrm>
          <a:prstGeom prst="rect">
            <a:avLst/>
          </a:prstGeom>
          <a:noFill/>
        </p:spPr>
        <p:txBody>
          <a:bodyPr wrap="square" rtlCol="0">
            <a:spAutoFit/>
          </a:bodyPr>
          <a:lstStyle/>
          <a:p>
            <a:r>
              <a:rPr lang="en-US" sz="1400" b="1" dirty="0" smtClean="0"/>
              <a:t>3</a:t>
            </a:r>
            <a:endParaRPr lang="en-US" sz="1400" b="1" dirty="0"/>
          </a:p>
        </p:txBody>
      </p:sp>
      <p:sp>
        <p:nvSpPr>
          <p:cNvPr id="36" name="TextBox 35"/>
          <p:cNvSpPr txBox="1"/>
          <p:nvPr/>
        </p:nvSpPr>
        <p:spPr>
          <a:xfrm>
            <a:off x="2348948" y="2673097"/>
            <a:ext cx="487018" cy="307777"/>
          </a:xfrm>
          <a:prstGeom prst="rect">
            <a:avLst/>
          </a:prstGeom>
          <a:noFill/>
        </p:spPr>
        <p:txBody>
          <a:bodyPr wrap="square" rtlCol="0">
            <a:spAutoFit/>
          </a:bodyPr>
          <a:lstStyle/>
          <a:p>
            <a:r>
              <a:rPr lang="en-US" sz="1400" b="1" dirty="0" smtClean="0"/>
              <a:t>4</a:t>
            </a:r>
            <a:endParaRPr lang="en-US" sz="1400" b="1" dirty="0"/>
          </a:p>
        </p:txBody>
      </p:sp>
      <p:sp>
        <p:nvSpPr>
          <p:cNvPr id="37" name="TextBox 36"/>
          <p:cNvSpPr txBox="1"/>
          <p:nvPr/>
        </p:nvSpPr>
        <p:spPr>
          <a:xfrm>
            <a:off x="2458277" y="1967420"/>
            <a:ext cx="487018" cy="307777"/>
          </a:xfrm>
          <a:prstGeom prst="rect">
            <a:avLst/>
          </a:prstGeom>
          <a:noFill/>
        </p:spPr>
        <p:txBody>
          <a:bodyPr wrap="square" rtlCol="0">
            <a:spAutoFit/>
          </a:bodyPr>
          <a:lstStyle/>
          <a:p>
            <a:r>
              <a:rPr lang="en-US" sz="1400" b="1" dirty="0" smtClean="0"/>
              <a:t>5</a:t>
            </a:r>
            <a:endParaRPr lang="en-US" sz="1400" b="1" dirty="0"/>
          </a:p>
        </p:txBody>
      </p:sp>
      <p:cxnSp>
        <p:nvCxnSpPr>
          <p:cNvPr id="39" name="Straight Arrow Connector 38"/>
          <p:cNvCxnSpPr/>
          <p:nvPr/>
        </p:nvCxnSpPr>
        <p:spPr>
          <a:xfrm flipH="1" flipV="1">
            <a:off x="1967950" y="3902238"/>
            <a:ext cx="1195177" cy="1151934"/>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V="1">
            <a:off x="3091071" y="4419070"/>
            <a:ext cx="1272209"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0800000">
            <a:off x="1987827" y="1824960"/>
            <a:ext cx="1709531" cy="127220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388703" y="3279383"/>
            <a:ext cx="487018" cy="307777"/>
          </a:xfrm>
          <a:prstGeom prst="rect">
            <a:avLst/>
          </a:prstGeom>
          <a:noFill/>
        </p:spPr>
        <p:txBody>
          <a:bodyPr wrap="square" rtlCol="0">
            <a:spAutoFit/>
          </a:bodyPr>
          <a:lstStyle/>
          <a:p>
            <a:r>
              <a:rPr lang="en-US" sz="1400" b="1" dirty="0" smtClean="0"/>
              <a:t>6</a:t>
            </a:r>
            <a:endParaRPr lang="en-US" sz="1400" b="1" dirty="0"/>
          </a:p>
        </p:txBody>
      </p:sp>
      <p:sp>
        <p:nvSpPr>
          <p:cNvPr id="47" name="TextBox 46"/>
          <p:cNvSpPr txBox="1"/>
          <p:nvPr/>
        </p:nvSpPr>
        <p:spPr>
          <a:xfrm>
            <a:off x="6991776" y="1162021"/>
            <a:ext cx="4290484" cy="369332"/>
          </a:xfrm>
          <a:prstGeom prst="rect">
            <a:avLst/>
          </a:prstGeom>
          <a:noFill/>
        </p:spPr>
        <p:txBody>
          <a:bodyPr wrap="square" rtlCol="0">
            <a:spAutoFit/>
          </a:bodyPr>
          <a:lstStyle/>
          <a:p>
            <a:r>
              <a:rPr lang="en-US" b="1" dirty="0" smtClean="0">
                <a:latin typeface="Cambria" pitchFamily="18" charset="0"/>
                <a:ea typeface="Cambria" pitchFamily="18" charset="0"/>
              </a:rPr>
              <a:t>RECOVERY OF THE LOAN COMPONENT</a:t>
            </a:r>
            <a:endParaRPr lang="en-US" b="1" dirty="0">
              <a:latin typeface="Cambria" pitchFamily="18" charset="0"/>
              <a:ea typeface="Cambria" pitchFamily="18" charset="0"/>
            </a:endParaRPr>
          </a:p>
        </p:txBody>
      </p:sp>
      <p:sp>
        <p:nvSpPr>
          <p:cNvPr id="48" name="TextBox 47"/>
          <p:cNvSpPr txBox="1"/>
          <p:nvPr/>
        </p:nvSpPr>
        <p:spPr>
          <a:xfrm>
            <a:off x="8759614" y="1689125"/>
            <a:ext cx="1073426" cy="369332"/>
          </a:xfrm>
          <a:prstGeom prst="rect">
            <a:avLst/>
          </a:prstGeom>
          <a:solidFill>
            <a:srgbClr val="FFC000"/>
          </a:solidFill>
          <a:ln w="28575">
            <a:solidFill>
              <a:srgbClr val="FFC000"/>
            </a:solidFill>
          </a:ln>
        </p:spPr>
        <p:txBody>
          <a:bodyPr wrap="square" rtlCol="0">
            <a:spAutoFit/>
          </a:bodyPr>
          <a:lstStyle/>
          <a:p>
            <a:pPr algn="ctr"/>
            <a:r>
              <a:rPr lang="en-US" b="1" dirty="0" smtClean="0">
                <a:latin typeface="Cambria" pitchFamily="18" charset="0"/>
                <a:ea typeface="Cambria" pitchFamily="18" charset="0"/>
              </a:rPr>
              <a:t>BANK</a:t>
            </a:r>
            <a:endParaRPr lang="en-US" b="1" dirty="0">
              <a:latin typeface="Cambria" pitchFamily="18" charset="0"/>
              <a:ea typeface="Cambria" pitchFamily="18" charset="0"/>
            </a:endParaRPr>
          </a:p>
        </p:txBody>
      </p:sp>
      <p:sp>
        <p:nvSpPr>
          <p:cNvPr id="49" name="Flowchart: Data 48"/>
          <p:cNvSpPr/>
          <p:nvPr/>
        </p:nvSpPr>
        <p:spPr>
          <a:xfrm>
            <a:off x="6195322" y="1669247"/>
            <a:ext cx="1331843" cy="675860"/>
          </a:xfrm>
          <a:prstGeom prst="flowChartInputOutpu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6324530" y="1778577"/>
            <a:ext cx="1073426" cy="369332"/>
          </a:xfrm>
          <a:prstGeom prst="rect">
            <a:avLst/>
          </a:prstGeom>
          <a:noFill/>
        </p:spPr>
        <p:txBody>
          <a:bodyPr wrap="square" rtlCol="0">
            <a:spAutoFit/>
          </a:bodyPr>
          <a:lstStyle/>
          <a:p>
            <a:r>
              <a:rPr lang="en-US" b="1" dirty="0" smtClean="0">
                <a:latin typeface="Cambria" pitchFamily="18" charset="0"/>
                <a:ea typeface="Cambria" pitchFamily="18" charset="0"/>
              </a:rPr>
              <a:t>Vendors</a:t>
            </a:r>
            <a:endParaRPr lang="en-US" b="1" dirty="0">
              <a:latin typeface="Cambria" pitchFamily="18" charset="0"/>
              <a:ea typeface="Cambria" pitchFamily="18" charset="0"/>
            </a:endParaRPr>
          </a:p>
        </p:txBody>
      </p:sp>
      <p:sp>
        <p:nvSpPr>
          <p:cNvPr id="51" name="Rounded Rectangle 50"/>
          <p:cNvSpPr/>
          <p:nvPr/>
        </p:nvSpPr>
        <p:spPr>
          <a:xfrm>
            <a:off x="8938521" y="3090542"/>
            <a:ext cx="1242392"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9027974" y="3229690"/>
            <a:ext cx="1063487" cy="369332"/>
          </a:xfrm>
          <a:prstGeom prst="rect">
            <a:avLst/>
          </a:prstGeom>
          <a:noFill/>
        </p:spPr>
        <p:txBody>
          <a:bodyPr wrap="square" rtlCol="0">
            <a:spAutoFit/>
          </a:bodyPr>
          <a:lstStyle/>
          <a:p>
            <a:pPr algn="ctr"/>
            <a:r>
              <a:rPr lang="en-US" b="1" dirty="0" smtClean="0">
                <a:solidFill>
                  <a:schemeClr val="bg1"/>
                </a:solidFill>
                <a:latin typeface="Cambria" pitchFamily="18" charset="0"/>
                <a:ea typeface="Cambria" pitchFamily="18" charset="0"/>
              </a:rPr>
              <a:t>FPC</a:t>
            </a:r>
            <a:endParaRPr lang="en-US" b="1" dirty="0">
              <a:solidFill>
                <a:schemeClr val="bg1"/>
              </a:solidFill>
              <a:latin typeface="Cambria" pitchFamily="18" charset="0"/>
              <a:ea typeface="Cambria" pitchFamily="18" charset="0"/>
            </a:endParaRPr>
          </a:p>
        </p:txBody>
      </p:sp>
      <p:sp>
        <p:nvSpPr>
          <p:cNvPr id="53" name="Hexagon 52"/>
          <p:cNvSpPr/>
          <p:nvPr/>
        </p:nvSpPr>
        <p:spPr>
          <a:xfrm>
            <a:off x="5857398" y="2653223"/>
            <a:ext cx="1848679" cy="1530626"/>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553128" y="2822186"/>
            <a:ext cx="467139" cy="307777"/>
          </a:xfrm>
          <a:prstGeom prst="rect">
            <a:avLst/>
          </a:prstGeom>
          <a:noFill/>
          <a:ln w="19050">
            <a:solidFill>
              <a:schemeClr val="tx1"/>
            </a:solidFill>
          </a:ln>
        </p:spPr>
        <p:txBody>
          <a:bodyPr wrap="square" rtlCol="0">
            <a:spAutoFit/>
          </a:bodyPr>
          <a:lstStyle/>
          <a:p>
            <a:r>
              <a:rPr lang="en-US" sz="1400" b="1" dirty="0" smtClean="0">
                <a:solidFill>
                  <a:srgbClr val="FFFF00"/>
                </a:solidFill>
              </a:rPr>
              <a:t>FIG</a:t>
            </a:r>
            <a:endParaRPr lang="en-US" sz="1400" b="1" dirty="0">
              <a:solidFill>
                <a:srgbClr val="FFFF00"/>
              </a:solidFill>
            </a:endParaRPr>
          </a:p>
        </p:txBody>
      </p:sp>
      <p:sp>
        <p:nvSpPr>
          <p:cNvPr id="55" name="TextBox 54"/>
          <p:cNvSpPr txBox="1"/>
          <p:nvPr/>
        </p:nvSpPr>
        <p:spPr>
          <a:xfrm>
            <a:off x="6009789" y="3272760"/>
            <a:ext cx="467139" cy="307777"/>
          </a:xfrm>
          <a:prstGeom prst="rect">
            <a:avLst/>
          </a:prstGeom>
          <a:noFill/>
          <a:ln w="19050">
            <a:solidFill>
              <a:schemeClr val="tx1"/>
            </a:solidFill>
          </a:ln>
        </p:spPr>
        <p:txBody>
          <a:bodyPr wrap="square" rtlCol="0">
            <a:spAutoFit/>
          </a:bodyPr>
          <a:lstStyle/>
          <a:p>
            <a:r>
              <a:rPr lang="en-US" sz="1400" b="1" dirty="0" smtClean="0">
                <a:solidFill>
                  <a:srgbClr val="FFFF00"/>
                </a:solidFill>
              </a:rPr>
              <a:t>FIG</a:t>
            </a:r>
            <a:endParaRPr lang="en-US" sz="1400" b="1" dirty="0">
              <a:solidFill>
                <a:srgbClr val="FFFF00"/>
              </a:solidFill>
            </a:endParaRPr>
          </a:p>
        </p:txBody>
      </p:sp>
      <p:sp>
        <p:nvSpPr>
          <p:cNvPr id="56" name="TextBox 55"/>
          <p:cNvSpPr txBox="1"/>
          <p:nvPr/>
        </p:nvSpPr>
        <p:spPr>
          <a:xfrm>
            <a:off x="7103088" y="3272756"/>
            <a:ext cx="467139" cy="307777"/>
          </a:xfrm>
          <a:prstGeom prst="rect">
            <a:avLst/>
          </a:prstGeom>
          <a:noFill/>
          <a:ln w="19050">
            <a:solidFill>
              <a:schemeClr val="tx1"/>
            </a:solidFill>
          </a:ln>
        </p:spPr>
        <p:txBody>
          <a:bodyPr wrap="square" rtlCol="0">
            <a:spAutoFit/>
          </a:bodyPr>
          <a:lstStyle/>
          <a:p>
            <a:r>
              <a:rPr lang="en-US" sz="1400" b="1" dirty="0" smtClean="0">
                <a:solidFill>
                  <a:srgbClr val="FFFF00"/>
                </a:solidFill>
              </a:rPr>
              <a:t>FIG</a:t>
            </a:r>
            <a:endParaRPr lang="en-US" sz="1400" b="1" dirty="0">
              <a:solidFill>
                <a:srgbClr val="FFFF00"/>
              </a:solidFill>
            </a:endParaRPr>
          </a:p>
        </p:txBody>
      </p:sp>
      <p:sp>
        <p:nvSpPr>
          <p:cNvPr id="57" name="TextBox 56"/>
          <p:cNvSpPr txBox="1"/>
          <p:nvPr/>
        </p:nvSpPr>
        <p:spPr>
          <a:xfrm>
            <a:off x="6556443" y="3759767"/>
            <a:ext cx="467139" cy="307777"/>
          </a:xfrm>
          <a:prstGeom prst="rect">
            <a:avLst/>
          </a:prstGeom>
          <a:noFill/>
          <a:ln w="19050">
            <a:solidFill>
              <a:schemeClr val="tx1"/>
            </a:solidFill>
          </a:ln>
        </p:spPr>
        <p:txBody>
          <a:bodyPr wrap="square" rtlCol="0">
            <a:spAutoFit/>
          </a:bodyPr>
          <a:lstStyle/>
          <a:p>
            <a:r>
              <a:rPr lang="en-US" sz="1400" b="1" dirty="0" smtClean="0">
                <a:solidFill>
                  <a:srgbClr val="FFFF00"/>
                </a:solidFill>
              </a:rPr>
              <a:t>FIG</a:t>
            </a:r>
            <a:endParaRPr lang="en-US" sz="1400" b="1" dirty="0">
              <a:solidFill>
                <a:srgbClr val="FFFF00"/>
              </a:solidFill>
            </a:endParaRPr>
          </a:p>
        </p:txBody>
      </p:sp>
      <p:sp>
        <p:nvSpPr>
          <p:cNvPr id="58" name="TextBox 57"/>
          <p:cNvSpPr txBox="1"/>
          <p:nvPr/>
        </p:nvSpPr>
        <p:spPr>
          <a:xfrm>
            <a:off x="6556443" y="3272756"/>
            <a:ext cx="467139" cy="307777"/>
          </a:xfrm>
          <a:prstGeom prst="rect">
            <a:avLst/>
          </a:prstGeom>
          <a:noFill/>
          <a:ln w="19050">
            <a:solidFill>
              <a:schemeClr val="tx1"/>
            </a:solidFill>
          </a:ln>
        </p:spPr>
        <p:txBody>
          <a:bodyPr wrap="square" rtlCol="0">
            <a:spAutoFit/>
          </a:bodyPr>
          <a:lstStyle/>
          <a:p>
            <a:r>
              <a:rPr lang="en-US" sz="1400" b="1" dirty="0" smtClean="0">
                <a:solidFill>
                  <a:srgbClr val="FFFF00"/>
                </a:solidFill>
              </a:rPr>
              <a:t>FIG</a:t>
            </a:r>
            <a:endParaRPr lang="en-US" sz="1400" b="1" dirty="0">
              <a:solidFill>
                <a:srgbClr val="FFFF00"/>
              </a:solidFill>
            </a:endParaRPr>
          </a:p>
        </p:txBody>
      </p:sp>
      <p:sp>
        <p:nvSpPr>
          <p:cNvPr id="59" name="Plaque 58"/>
          <p:cNvSpPr/>
          <p:nvPr/>
        </p:nvSpPr>
        <p:spPr>
          <a:xfrm>
            <a:off x="8797845" y="5058490"/>
            <a:ext cx="1659835" cy="1023731"/>
          </a:xfrm>
          <a:prstGeom prst="plaqu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877358" y="5108189"/>
            <a:ext cx="1480930" cy="923330"/>
          </a:xfrm>
          <a:prstGeom prst="rect">
            <a:avLst/>
          </a:prstGeom>
          <a:noFill/>
        </p:spPr>
        <p:txBody>
          <a:bodyPr wrap="square" rtlCol="0">
            <a:spAutoFit/>
          </a:bodyPr>
          <a:lstStyle/>
          <a:p>
            <a:pPr algn="ctr"/>
            <a:r>
              <a:rPr lang="en-US" b="1" dirty="0" smtClean="0"/>
              <a:t>Professional Service Providers</a:t>
            </a:r>
            <a:endParaRPr lang="en-US" b="1" dirty="0"/>
          </a:p>
        </p:txBody>
      </p:sp>
      <p:cxnSp>
        <p:nvCxnSpPr>
          <p:cNvPr id="62" name="Straight Arrow Connector 61"/>
          <p:cNvCxnSpPr/>
          <p:nvPr/>
        </p:nvCxnSpPr>
        <p:spPr>
          <a:xfrm rot="16200000" flipH="1">
            <a:off x="8950994" y="4401640"/>
            <a:ext cx="1307073" cy="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4" name="Plaque 63"/>
          <p:cNvSpPr/>
          <p:nvPr/>
        </p:nvSpPr>
        <p:spPr>
          <a:xfrm>
            <a:off x="10813780" y="2977897"/>
            <a:ext cx="1182757" cy="844826"/>
          </a:xfrm>
          <a:prstGeom prst="plaque">
            <a:avLst/>
          </a:prstGeom>
          <a:solidFill>
            <a:schemeClr val="accent2">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10903227" y="3216437"/>
            <a:ext cx="1023730" cy="369332"/>
          </a:xfrm>
          <a:prstGeom prst="rect">
            <a:avLst/>
          </a:prstGeom>
          <a:noFill/>
        </p:spPr>
        <p:txBody>
          <a:bodyPr wrap="square" rtlCol="0">
            <a:spAutoFit/>
          </a:bodyPr>
          <a:lstStyle/>
          <a:p>
            <a:r>
              <a:rPr lang="en-US" b="1" dirty="0" smtClean="0">
                <a:latin typeface="Cambria" pitchFamily="18" charset="0"/>
                <a:ea typeface="Cambria" pitchFamily="18" charset="0"/>
              </a:rPr>
              <a:t>Market</a:t>
            </a:r>
            <a:endParaRPr lang="en-US" b="1" dirty="0">
              <a:latin typeface="Cambria" pitchFamily="18" charset="0"/>
              <a:ea typeface="Cambria" pitchFamily="18" charset="0"/>
            </a:endParaRPr>
          </a:p>
        </p:txBody>
      </p:sp>
      <p:cxnSp>
        <p:nvCxnSpPr>
          <p:cNvPr id="67" name="Straight Arrow Connector 66"/>
          <p:cNvCxnSpPr>
            <a:stCxn id="53" idx="0"/>
            <a:endCxn id="51" idx="1"/>
          </p:cNvCxnSpPr>
          <p:nvPr/>
        </p:nvCxnSpPr>
        <p:spPr>
          <a:xfrm>
            <a:off x="7706077" y="3418536"/>
            <a:ext cx="1232444" cy="14906"/>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173276" y="3378775"/>
            <a:ext cx="487018" cy="307777"/>
          </a:xfrm>
          <a:prstGeom prst="rect">
            <a:avLst/>
          </a:prstGeom>
          <a:noFill/>
        </p:spPr>
        <p:txBody>
          <a:bodyPr wrap="square" rtlCol="0">
            <a:spAutoFit/>
          </a:bodyPr>
          <a:lstStyle/>
          <a:p>
            <a:r>
              <a:rPr lang="en-US" sz="1400" b="1" dirty="0" smtClean="0"/>
              <a:t>1</a:t>
            </a:r>
            <a:endParaRPr lang="en-US" sz="1400" b="1" dirty="0"/>
          </a:p>
        </p:txBody>
      </p:sp>
      <p:cxnSp>
        <p:nvCxnSpPr>
          <p:cNvPr id="72" name="Straight Arrow Connector 71"/>
          <p:cNvCxnSpPr>
            <a:stCxn id="51" idx="3"/>
          </p:cNvCxnSpPr>
          <p:nvPr/>
        </p:nvCxnSpPr>
        <p:spPr>
          <a:xfrm>
            <a:off x="10180913" y="3433442"/>
            <a:ext cx="659272" cy="3315"/>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0343319" y="3362210"/>
            <a:ext cx="487018" cy="307777"/>
          </a:xfrm>
          <a:prstGeom prst="rect">
            <a:avLst/>
          </a:prstGeom>
          <a:noFill/>
        </p:spPr>
        <p:txBody>
          <a:bodyPr wrap="square" rtlCol="0">
            <a:spAutoFit/>
          </a:bodyPr>
          <a:lstStyle/>
          <a:p>
            <a:r>
              <a:rPr lang="en-US" sz="1400" b="1" dirty="0" smtClean="0"/>
              <a:t>2</a:t>
            </a:r>
            <a:endParaRPr lang="en-US" sz="1400" b="1" dirty="0"/>
          </a:p>
        </p:txBody>
      </p:sp>
      <p:cxnSp>
        <p:nvCxnSpPr>
          <p:cNvPr id="77" name="Straight Arrow Connector 76"/>
          <p:cNvCxnSpPr>
            <a:stCxn id="64" idx="0"/>
            <a:endCxn id="48" idx="3"/>
          </p:cNvCxnSpPr>
          <p:nvPr/>
        </p:nvCxnSpPr>
        <p:spPr>
          <a:xfrm rot="16200000" flipV="1">
            <a:off x="10067047" y="1639784"/>
            <a:ext cx="1104106" cy="1572119"/>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51" idx="0"/>
          </p:cNvCxnSpPr>
          <p:nvPr/>
        </p:nvCxnSpPr>
        <p:spPr>
          <a:xfrm rot="16200000" flipH="1">
            <a:off x="9037119" y="2567943"/>
            <a:ext cx="1027045" cy="18152"/>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10621615" y="2209271"/>
            <a:ext cx="487018" cy="307777"/>
          </a:xfrm>
          <a:prstGeom prst="rect">
            <a:avLst/>
          </a:prstGeom>
          <a:noFill/>
        </p:spPr>
        <p:txBody>
          <a:bodyPr wrap="square" rtlCol="0">
            <a:spAutoFit/>
          </a:bodyPr>
          <a:lstStyle/>
          <a:p>
            <a:r>
              <a:rPr lang="en-US" sz="1400" b="1" dirty="0" smtClean="0"/>
              <a:t>3</a:t>
            </a:r>
            <a:endParaRPr lang="en-US" sz="1400" b="1" dirty="0"/>
          </a:p>
        </p:txBody>
      </p:sp>
      <p:sp>
        <p:nvSpPr>
          <p:cNvPr id="83" name="TextBox 82"/>
          <p:cNvSpPr txBox="1"/>
          <p:nvPr/>
        </p:nvSpPr>
        <p:spPr>
          <a:xfrm>
            <a:off x="9518371" y="2398114"/>
            <a:ext cx="487018" cy="307777"/>
          </a:xfrm>
          <a:prstGeom prst="rect">
            <a:avLst/>
          </a:prstGeom>
          <a:noFill/>
        </p:spPr>
        <p:txBody>
          <a:bodyPr wrap="square" rtlCol="0">
            <a:spAutoFit/>
          </a:bodyPr>
          <a:lstStyle/>
          <a:p>
            <a:r>
              <a:rPr lang="en-US" sz="1400" b="1" dirty="0" smtClean="0"/>
              <a:t>4</a:t>
            </a:r>
            <a:endParaRPr lang="en-US" sz="1400" b="1" dirty="0"/>
          </a:p>
        </p:txBody>
      </p:sp>
      <p:cxnSp>
        <p:nvCxnSpPr>
          <p:cNvPr id="85" name="Straight Arrow Connector 84"/>
          <p:cNvCxnSpPr/>
          <p:nvPr/>
        </p:nvCxnSpPr>
        <p:spPr>
          <a:xfrm rot="10800000">
            <a:off x="7573617" y="3196558"/>
            <a:ext cx="1371600" cy="19878"/>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29210" y="4260438"/>
            <a:ext cx="2395330" cy="1446550"/>
          </a:xfrm>
          <a:prstGeom prst="rect">
            <a:avLst/>
          </a:prstGeom>
          <a:noFill/>
        </p:spPr>
        <p:txBody>
          <a:bodyPr wrap="square" rtlCol="0">
            <a:spAutoFit/>
          </a:bodyPr>
          <a:lstStyle/>
          <a:p>
            <a:pPr marL="228600" indent="-228600">
              <a:buAutoNum type="arabicPeriod"/>
            </a:pPr>
            <a:r>
              <a:rPr lang="en-US" sz="1100" b="1" dirty="0" smtClean="0">
                <a:latin typeface="Cambria" pitchFamily="18" charset="0"/>
                <a:ea typeface="Cambria" pitchFamily="18" charset="0"/>
              </a:rPr>
              <a:t>Proposal submission</a:t>
            </a:r>
          </a:p>
          <a:p>
            <a:pPr marL="228600" indent="-228600">
              <a:buAutoNum type="arabicPeriod"/>
            </a:pPr>
            <a:r>
              <a:rPr lang="en-US" sz="1100" b="1" dirty="0" smtClean="0">
                <a:latin typeface="Cambria" pitchFamily="18" charset="0"/>
                <a:ea typeface="Cambria" pitchFamily="18" charset="0"/>
              </a:rPr>
              <a:t>Proposal Acceptance and release Cash Credit to FPC</a:t>
            </a:r>
          </a:p>
          <a:p>
            <a:pPr marL="228600" indent="-228600">
              <a:buAutoNum type="arabicPeriod"/>
            </a:pPr>
            <a:r>
              <a:rPr lang="en-US" sz="1100" b="1" dirty="0" smtClean="0">
                <a:latin typeface="Cambria" pitchFamily="18" charset="0"/>
                <a:ea typeface="Cambria" pitchFamily="18" charset="0"/>
              </a:rPr>
              <a:t>Work Order to Vendor</a:t>
            </a:r>
          </a:p>
          <a:p>
            <a:pPr marL="228600" indent="-228600">
              <a:buAutoNum type="arabicPeriod"/>
            </a:pPr>
            <a:r>
              <a:rPr lang="en-US" sz="1100" b="1" dirty="0" smtClean="0">
                <a:latin typeface="Cambria" pitchFamily="18" charset="0"/>
                <a:ea typeface="Cambria" pitchFamily="18" charset="0"/>
              </a:rPr>
              <a:t>Supply by Vendors to FPC</a:t>
            </a:r>
          </a:p>
          <a:p>
            <a:pPr marL="228600" indent="-228600">
              <a:buAutoNum type="arabicPeriod"/>
            </a:pPr>
            <a:r>
              <a:rPr lang="en-US" sz="1100" b="1" dirty="0" smtClean="0">
                <a:latin typeface="Cambria" pitchFamily="18" charset="0"/>
                <a:ea typeface="Cambria" pitchFamily="18" charset="0"/>
              </a:rPr>
              <a:t>Payment to Vendors by FPC</a:t>
            </a:r>
          </a:p>
          <a:p>
            <a:pPr marL="228600" indent="-228600">
              <a:buAutoNum type="arabicPeriod"/>
            </a:pPr>
            <a:r>
              <a:rPr lang="en-US" sz="1100" b="1" dirty="0" smtClean="0">
                <a:latin typeface="Cambria" pitchFamily="18" charset="0"/>
                <a:ea typeface="Cambria" pitchFamily="18" charset="0"/>
              </a:rPr>
              <a:t>FPS distributes to FIGs</a:t>
            </a:r>
          </a:p>
          <a:p>
            <a:pPr marL="228600" indent="-228600"/>
            <a:endParaRPr lang="en-US" sz="1100" b="1" dirty="0">
              <a:latin typeface="Cambria" pitchFamily="18" charset="0"/>
              <a:ea typeface="Cambria" pitchFamily="18" charset="0"/>
            </a:endParaRPr>
          </a:p>
        </p:txBody>
      </p:sp>
      <p:sp>
        <p:nvSpPr>
          <p:cNvPr id="87" name="TextBox 86"/>
          <p:cNvSpPr txBox="1"/>
          <p:nvPr/>
        </p:nvSpPr>
        <p:spPr>
          <a:xfrm>
            <a:off x="5454720" y="4287349"/>
            <a:ext cx="3047442" cy="1785104"/>
          </a:xfrm>
          <a:prstGeom prst="rect">
            <a:avLst/>
          </a:prstGeom>
          <a:noFill/>
        </p:spPr>
        <p:txBody>
          <a:bodyPr wrap="square" rtlCol="0">
            <a:spAutoFit/>
          </a:bodyPr>
          <a:lstStyle/>
          <a:p>
            <a:pPr marL="228600" indent="-228600">
              <a:buAutoNum type="arabicPeriod"/>
            </a:pPr>
            <a:r>
              <a:rPr lang="en-US" sz="1100" b="1" dirty="0" smtClean="0">
                <a:latin typeface="Cambria" pitchFamily="18" charset="0"/>
                <a:ea typeface="Cambria" pitchFamily="18" charset="0"/>
              </a:rPr>
              <a:t>FIGs Supply the harvested stock to FPC</a:t>
            </a:r>
          </a:p>
          <a:p>
            <a:pPr marL="228600" indent="-228600">
              <a:buAutoNum type="arabicPeriod"/>
            </a:pPr>
            <a:r>
              <a:rPr lang="en-US" sz="1100" b="1" dirty="0" smtClean="0">
                <a:latin typeface="Cambria" pitchFamily="18" charset="0"/>
                <a:ea typeface="Cambria" pitchFamily="18" charset="0"/>
              </a:rPr>
              <a:t>FPC sells the stock in the Market</a:t>
            </a:r>
          </a:p>
          <a:p>
            <a:pPr marL="228600" indent="-228600">
              <a:buAutoNum type="arabicPeriod"/>
            </a:pPr>
            <a:r>
              <a:rPr lang="en-US" sz="1100" b="1" dirty="0" smtClean="0">
                <a:latin typeface="Cambria" pitchFamily="18" charset="0"/>
                <a:ea typeface="Cambria" pitchFamily="18" charset="0"/>
              </a:rPr>
              <a:t>The Sale proceeds are directly deposited with the bank by buyers</a:t>
            </a:r>
          </a:p>
          <a:p>
            <a:pPr marL="228600" indent="-228600">
              <a:buAutoNum type="arabicPeriod"/>
            </a:pPr>
            <a:r>
              <a:rPr lang="en-US" sz="1100" b="1" dirty="0" smtClean="0">
                <a:latin typeface="Cambria" pitchFamily="18" charset="0"/>
                <a:ea typeface="Cambria" pitchFamily="18" charset="0"/>
              </a:rPr>
              <a:t>Bank after deducting the Interest, Principal, releases the balance to the FPC</a:t>
            </a:r>
          </a:p>
          <a:p>
            <a:pPr marL="228600" indent="-228600">
              <a:buAutoNum type="arabicPeriod"/>
            </a:pPr>
            <a:r>
              <a:rPr lang="en-US" sz="1100" b="1" dirty="0" smtClean="0">
                <a:latin typeface="Cambria" pitchFamily="18" charset="0"/>
                <a:ea typeface="Cambria" pitchFamily="18" charset="0"/>
              </a:rPr>
              <a:t>FPC after deducting their commissions/committed payments, release the agreed amount to Farmers, Service Providers</a:t>
            </a:r>
            <a:endParaRPr lang="en-US" sz="1100" b="1" dirty="0">
              <a:latin typeface="Cambria" pitchFamily="18" charset="0"/>
              <a:ea typeface="Cambria" pitchFamily="18" charset="0"/>
            </a:endParaRPr>
          </a:p>
        </p:txBody>
      </p:sp>
      <p:cxnSp>
        <p:nvCxnSpPr>
          <p:cNvPr id="89" name="Straight Connector 88"/>
          <p:cNvCxnSpPr/>
          <p:nvPr/>
        </p:nvCxnSpPr>
        <p:spPr>
          <a:xfrm flipH="1">
            <a:off x="5204650" y="1053944"/>
            <a:ext cx="9188" cy="52324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113113" y="255556"/>
            <a:ext cx="5972837" cy="369332"/>
          </a:xfrm>
          <a:prstGeom prst="rect">
            <a:avLst/>
          </a:prstGeom>
          <a:solidFill>
            <a:schemeClr val="accent1">
              <a:lumMod val="20000"/>
              <a:lumOff val="80000"/>
            </a:schemeClr>
          </a:solidFill>
        </p:spPr>
        <p:txBody>
          <a:bodyPr wrap="square" rtlCol="0">
            <a:spAutoFit/>
          </a:bodyPr>
          <a:lstStyle/>
          <a:p>
            <a:pPr algn="ctr"/>
            <a:r>
              <a:rPr lang="en-US" b="1" dirty="0" smtClean="0">
                <a:latin typeface="Cambria" pitchFamily="18" charset="0"/>
                <a:ea typeface="Cambria" pitchFamily="18" charset="0"/>
              </a:rPr>
              <a:t>Funding to FPO – Plantation / Cultivation</a:t>
            </a:r>
            <a:endParaRPr lang="en-US" b="1" dirty="0">
              <a:latin typeface="Cambria" pitchFamily="18" charset="0"/>
              <a:ea typeface="Cambria" pitchFamily="18" charset="0"/>
            </a:endParaRPr>
          </a:p>
        </p:txBody>
      </p:sp>
      <p:sp>
        <p:nvSpPr>
          <p:cNvPr id="63" name="TextBox 62"/>
          <p:cNvSpPr txBox="1"/>
          <p:nvPr/>
        </p:nvSpPr>
        <p:spPr>
          <a:xfrm>
            <a:off x="3107253" y="575010"/>
            <a:ext cx="5972837" cy="307777"/>
          </a:xfrm>
          <a:prstGeom prst="rect">
            <a:avLst/>
          </a:prstGeom>
          <a:noFill/>
        </p:spPr>
        <p:txBody>
          <a:bodyPr wrap="square" rtlCol="0">
            <a:spAutoFit/>
          </a:bodyPr>
          <a:lstStyle/>
          <a:p>
            <a:pPr algn="ctr"/>
            <a:r>
              <a:rPr lang="en-US" sz="1400" b="1" dirty="0" smtClean="0">
                <a:latin typeface="Cambria" pitchFamily="18" charset="0"/>
                <a:ea typeface="Cambria" pitchFamily="18" charset="0"/>
              </a:rPr>
              <a:t>(Paddy, Mustard, Maize, etc.)</a:t>
            </a:r>
            <a:endParaRPr lang="en-US" sz="1400" b="1" dirty="0">
              <a:latin typeface="Cambria" pitchFamily="18" charset="0"/>
              <a:ea typeface="Cambria" pitchFamily="18" charset="0"/>
            </a:endParaRPr>
          </a:p>
        </p:txBody>
      </p:sp>
      <p:sp>
        <p:nvSpPr>
          <p:cNvPr id="66" name="TextBox 65"/>
          <p:cNvSpPr txBox="1"/>
          <p:nvPr/>
        </p:nvSpPr>
        <p:spPr>
          <a:xfrm>
            <a:off x="4772122" y="6459938"/>
            <a:ext cx="2651760" cy="307777"/>
          </a:xfrm>
          <a:prstGeom prst="rect">
            <a:avLst/>
          </a:prstGeom>
          <a:solidFill>
            <a:schemeClr val="bg1">
              <a:lumMod val="95000"/>
            </a:schemeClr>
          </a:solidFill>
        </p:spPr>
        <p:txBody>
          <a:bodyPr wrap="square" rtlCol="0">
            <a:spAutoFit/>
          </a:bodyPr>
          <a:lstStyle/>
          <a:p>
            <a:pPr algn="ctr"/>
            <a:r>
              <a:rPr lang="en-US" sz="1400" b="1" dirty="0" smtClean="0">
                <a:latin typeface="Cambria" pitchFamily="18" charset="0"/>
                <a:ea typeface="Cambria" pitchFamily="18" charset="0"/>
              </a:rPr>
              <a:t>Diagrammatic representation</a:t>
            </a:r>
            <a:endParaRPr lang="en-US" sz="1400" b="1" dirty="0">
              <a:latin typeface="Cambria" pitchFamily="18" charset="0"/>
              <a:ea typeface="Cambria" pitchFamily="18" charset="0"/>
            </a:endParaRPr>
          </a:p>
        </p:txBody>
      </p:sp>
    </p:spTree>
    <p:extLst>
      <p:ext uri="{BB962C8B-B14F-4D97-AF65-F5344CB8AC3E}">
        <p14:creationId xmlns:p14="http://schemas.microsoft.com/office/powerpoint/2010/main" val="3436352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2587</Words>
  <Application>Microsoft Office PowerPoint</Application>
  <PresentationFormat>Widescreen</PresentationFormat>
  <Paragraphs>541</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Cambria</vt:lpstr>
      <vt:lpstr>Georgia</vt:lpstr>
      <vt:lpstr>Google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Relationship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Angello S. Ahmed</dc:creator>
  <cp:lastModifiedBy>Angello S. Ahmed</cp:lastModifiedBy>
  <cp:revision>36</cp:revision>
  <cp:lastPrinted>2024-07-10T09:38:43Z</cp:lastPrinted>
  <dcterms:created xsi:type="dcterms:W3CDTF">2024-07-10T04:24:53Z</dcterms:created>
  <dcterms:modified xsi:type="dcterms:W3CDTF">2024-07-10T10:04:09Z</dcterms:modified>
</cp:coreProperties>
</file>